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8" r:id="rId3"/>
    <p:sldId id="274" r:id="rId4"/>
    <p:sldId id="275" r:id="rId5"/>
    <p:sldId id="277" r:id="rId6"/>
    <p:sldId id="276" r:id="rId7"/>
    <p:sldId id="279" r:id="rId8"/>
    <p:sldId id="278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90" r:id="rId18"/>
    <p:sldId id="288" r:id="rId19"/>
    <p:sldId id="289" r:id="rId20"/>
    <p:sldId id="266" r:id="rId21"/>
    <p:sldId id="267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01"/>
    <p:restoredTop sz="94610"/>
  </p:normalViewPr>
  <p:slideViewPr>
    <p:cSldViewPr snapToGrid="0" snapToObjects="1">
      <p:cViewPr>
        <p:scale>
          <a:sx n="52" d="100"/>
          <a:sy n="52" d="100"/>
        </p:scale>
        <p:origin x="1520" y="1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26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Replace title, subtitle, presenter and event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372C9-647B-23F0-0114-272F60573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1B906C-E415-7463-D0F2-4794B5F37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9B799-2EE5-0369-A0DF-56F5EEDCC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CAE8D-72BC-515F-BD0E-927C75009A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7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7FA93-41B2-7491-3A23-35C649D44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CD0678-1650-010A-2C64-E105F80BDC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1F7A24-A774-060A-D491-112C560F1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FED4C-4F9D-29B3-08C7-561E874BEB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02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5C4EE-A51F-BDC4-A2CC-115C42F35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F5BDD2-BBE0-B489-BB77-E832314E29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21F8A5-3DBB-4E2A-8EA5-DFC314462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1F1EF-E746-9555-B104-5631C7D6AE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59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A53EC-6A52-BA24-A761-701CB1C97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89AD11-0F0D-3330-F973-C6B0FB363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3A4E7-625D-8CA3-0466-A8BC9E5DE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E117E-E0EA-9D5F-C9DC-1B78E483CD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91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7B42C-AD32-EFB7-F217-07A64A474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6981C4-D58B-6EA9-A9B6-7110273EA5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061F23-DD56-2E32-92E8-3880E6EF7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193720-70E9-9671-4D16-3282551726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47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C1999-3C3B-7EE1-BD68-82F82562D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3EE24F-05B8-29E0-76A5-EC0B3D686E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0C643A-026E-5382-B6F8-32E24EFC8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D97D3-2E52-9988-AFD0-554DD6A533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57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CF2C6-6B86-6014-38E7-2F1A41B44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B6927B-9EB0-47FE-5A3E-2C3E9469B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DDD2E-EA09-2E2D-ACCF-1BF7128DE3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B53CC-C324-C804-0006-17ED8F326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84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2AC24-BF7F-CC7E-FE88-32AE68C3D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3B47DE-8566-9814-9C61-C17F2C4CA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058E3-84F0-3C67-FCB1-72895280B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47B11-6B78-17D5-6FCA-A226C62B24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05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EF3A7-6E8D-6F5C-D4F8-662ACCD98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956B20-FE1A-C100-F1C9-1D3BC7E969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2BDF7-FB84-D725-87AF-2DAB81388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9CE69-4D78-6B57-F1DC-CFEAE1326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80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208B2-053E-B9A7-5482-E508AB9E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8B343A-95D6-56DF-0DB7-D94900EDAB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23FBE-B6C0-791C-A66D-C5A7DC957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A4103-4A7E-92F9-2F92-CFA224BE4C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37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2532A-8ED6-66C8-309D-24C406EB2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8D4960-81FE-A0E9-3BAB-D11538E28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8AAFAB-1DE1-DAEE-6E3B-AD30D7CC1D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FDF07-BA0D-49E3-E0F5-121CE47561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95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03672-2DD9-E55A-2D93-AEA900165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1086DF-4209-C1B4-03FB-27B1954DD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221B6D-A4F7-7A57-7E27-04867132D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590AA-D05F-7A89-6CED-6222EC14BF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62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E708E-2915-055C-86B1-749F51EA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8F201C-22DB-7F28-6EA7-1BFCD01E7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D09CBD-02F1-20C3-EFC4-4162D5A85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7BA7F-EA7A-ED26-6827-2ACEF6DF2E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42BE0-CB65-A6E3-800A-54C1718C9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AB15AF-5689-C49D-09E1-D93C393E1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6E052E-F9A7-9E88-8B0E-D0870C624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1974E-024B-3311-63D1-39688384C7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18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DB7F6-7CB1-EE5D-A28B-250D8ED80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3E6A3C-3EB7-E1BB-2ECD-6471DB7F5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900F03-2098-0DB7-CCCC-653DD4699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4FCCB-6807-B6FF-46D6-F936F377F9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60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4B545-5227-0043-E502-18F654FAB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63342-DAD2-F30A-F31A-FE71D6F2A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9B2232-2F64-430A-E441-05FD6BF1E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4752F6-74EB-B03A-2A26-C4C8D6029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429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BEC24-696E-4A99-A17F-4931F9066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8F5723-A1CA-7B2B-7AE7-7ED2B12FB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CE5AB8-8E7E-C7E1-5FB2-72F2FD039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C685D-B14D-F430-FCE4-B4B3A06685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0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03A2C-6B55-4AAC-9B00-E5B7649CB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7C44A9-EC97-A352-6C0D-491EA784F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60386E-9C55-5C2F-6426-98680F0B3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layout. Delete the panel if you need full width for the 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E2271-3E06-E6E2-AC92-A6F7798D74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896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Pull-quote or key-message slide. Use sparingly, once or twice in a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with contact details and partner logos.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agwg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777240"/>
            <a:ext cx="2834640" cy="145573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5799" y="2487168"/>
            <a:ext cx="1131714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Update on GGOS Africa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704088" y="3977640"/>
            <a:ext cx="128016" cy="128016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923544" y="3977640"/>
            <a:ext cx="128016" cy="128016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1143000" y="3977640"/>
            <a:ext cx="128016" cy="128016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1362456" y="3977640"/>
            <a:ext cx="128016" cy="128016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85800" y="4224528"/>
            <a:ext cx="974299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dirty="0">
                <a:solidFill>
                  <a:srgbClr val="2F7A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Global Geodetic Observing System: Africa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4681728"/>
            <a:ext cx="9052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Aslam Parker | Aletha de Witt</a:t>
            </a:r>
            <a:endParaRPr lang="en-US" sz="13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3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National Geodesy Workshop 2026 | 30 September – 02 October 2026 | DLRRD, Pretoria</a:t>
            </a:r>
            <a:endParaRPr lang="en-US" sz="1300" dirty="0"/>
          </a:p>
        </p:txBody>
      </p:sp>
      <p:pic>
        <p:nvPicPr>
          <p:cNvPr id="10" name="Image 1" descr="sponso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172" y="5961888"/>
            <a:ext cx="10817352" cy="868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69EC5-C5CB-8993-0AA0-79BFF6977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C545E0EE-1801-FE4B-DB15-425C843E1A51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AC30F6-B5E5-C3FD-8E24-3A3C3DE4FF15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E8966D8-591C-0583-D247-58A38885DA04}"/>
              </a:ext>
            </a:extLst>
          </p:cNvPr>
          <p:cNvGrpSpPr/>
          <p:nvPr/>
        </p:nvGrpSpPr>
        <p:grpSpPr>
          <a:xfrm>
            <a:off x="685800" y="150085"/>
            <a:ext cx="10820095" cy="730037"/>
            <a:chOff x="685800" y="242685"/>
            <a:chExt cx="10820095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656D83CA-6F84-DC27-B121-61577F170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F869BF3-C2C7-4929-63A4-8B3D5FE0905D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8FFEF051-0426-75DD-0140-18B9D27B8CA3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1E80C061-1F20-3929-247B-4F58885186D5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Current Geodetic Landscape in Africa</a:t>
                </a:r>
                <a:endParaRPr lang="en-US" sz="3000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F70E1DA-6587-048F-9F0A-263CA0444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1213256"/>
            <a:ext cx="7772400" cy="503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1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3FF25-9A8E-458C-7AF5-3BEA1AF40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24BE2915-EA86-73B4-8FCC-532D6453EF7E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CFBB337-A790-4D07-A54C-B531E1FDCE7D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869E41E-0EFE-A744-6284-E13F6AF2661C}"/>
              </a:ext>
            </a:extLst>
          </p:cNvPr>
          <p:cNvGrpSpPr/>
          <p:nvPr/>
        </p:nvGrpSpPr>
        <p:grpSpPr>
          <a:xfrm>
            <a:off x="685800" y="150085"/>
            <a:ext cx="10820095" cy="730037"/>
            <a:chOff x="685800" y="242685"/>
            <a:chExt cx="10820095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4E076C51-012A-4453-6962-5868902C9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00C0691-5558-EAB0-B47F-CFFDBA94FE52}"/>
                </a:ext>
              </a:extLst>
            </p:cNvPr>
            <p:cNvGrpSpPr/>
            <p:nvPr/>
          </p:nvGrpSpPr>
          <p:grpSpPr>
            <a:xfrm>
              <a:off x="685800" y="259490"/>
              <a:ext cx="9247327" cy="713232"/>
              <a:chOff x="685800" y="457200"/>
              <a:chExt cx="9247327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5A63798D-613C-F1F5-C421-C22B1AA416D8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7448E7C2-9BB6-AB0D-9ED6-A22F46C44E43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8899855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Current Geodetic Landscape in Africa</a:t>
                </a:r>
                <a:endParaRPr lang="en-US" sz="3000" dirty="0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E50645A-435E-93D0-7200-964CE59C2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24" y="2423306"/>
            <a:ext cx="11716473" cy="303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73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EE0F3-BE62-AD8E-B76A-32187AC03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C1F8B02A-D9D7-4EDF-B58B-5311057C8EC9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106B3B7-4486-66F0-0E6A-B27ECDC89F2D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F19A5F3-729C-9915-FDDE-1A243FADB303}"/>
              </a:ext>
            </a:extLst>
          </p:cNvPr>
          <p:cNvGrpSpPr/>
          <p:nvPr/>
        </p:nvGrpSpPr>
        <p:grpSpPr>
          <a:xfrm>
            <a:off x="685800" y="150085"/>
            <a:ext cx="10820095" cy="730037"/>
            <a:chOff x="685800" y="242685"/>
            <a:chExt cx="10820095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28A38103-BE6F-64F4-CF51-4C29CF1F2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CD966F2-3B74-9AC8-A151-793320DF1070}"/>
                </a:ext>
              </a:extLst>
            </p:cNvPr>
            <p:cNvGrpSpPr/>
            <p:nvPr/>
          </p:nvGrpSpPr>
          <p:grpSpPr>
            <a:xfrm>
              <a:off x="685800" y="259490"/>
              <a:ext cx="9245279" cy="713232"/>
              <a:chOff x="685800" y="457200"/>
              <a:chExt cx="9245279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17871D84-EAF2-D8F6-E601-DA1723907AC3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FFF802AA-35EA-3569-28E5-8B4A54F05CEB}"/>
                  </a:ext>
                </a:extLst>
              </p:cNvPr>
              <p:cNvSpPr txBox="1"/>
              <p:nvPr/>
            </p:nvSpPr>
            <p:spPr>
              <a:xfrm>
                <a:off x="1033273" y="457200"/>
                <a:ext cx="8897806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GGOS Core Sites: only one in Africa!</a:t>
                </a:r>
                <a:endParaRPr lang="en-US" sz="3000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C4205A4-4D31-4BF6-A2DE-0547F3B76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675" y="880908"/>
            <a:ext cx="10701527" cy="54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23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5883A-1056-A9D8-1A58-839883C98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E666FFAE-0B3F-B4E7-3380-D311C38B0BBB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9527266-F349-E59C-A06F-ECF70C76D0D1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8365DA-FFDE-E5FE-2467-6250B6FC5CCF}"/>
              </a:ext>
            </a:extLst>
          </p:cNvPr>
          <p:cNvGrpSpPr/>
          <p:nvPr/>
        </p:nvGrpSpPr>
        <p:grpSpPr>
          <a:xfrm>
            <a:off x="685800" y="150085"/>
            <a:ext cx="11271507" cy="730037"/>
            <a:chOff x="685800" y="242685"/>
            <a:chExt cx="11271507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4F58D905-E569-4EB2-64C3-C66A54549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5707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C61379C-4EBB-1C6E-48A7-9052620F6525}"/>
                </a:ext>
              </a:extLst>
            </p:cNvPr>
            <p:cNvGrpSpPr/>
            <p:nvPr/>
          </p:nvGrpSpPr>
          <p:grpSpPr>
            <a:xfrm>
              <a:off x="685800" y="259490"/>
              <a:ext cx="9777713" cy="713232"/>
              <a:chOff x="685800" y="457200"/>
              <a:chExt cx="9777713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185430CB-40AB-0A44-8B63-87BC9CE5F643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29FAEC55-1D9E-7DA0-ADF0-136E80AD695F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9430241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"What appears to exist" vs "What actually contributes"</a:t>
                </a:r>
                <a:endParaRPr lang="en-US" sz="2800" dirty="0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A08195F-2A28-30EE-7403-15C6FCEB6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90" y="1116003"/>
            <a:ext cx="10427054" cy="523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31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DDB62-63C2-AD4C-92EB-EBA0EB4F5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88EA44EB-5643-B2C4-CFE9-18119FC9C11F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A74B1A0-5B63-61AD-2896-D5EB8834397B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12EC26D-A770-40EB-275A-E5963EE563AD}"/>
              </a:ext>
            </a:extLst>
          </p:cNvPr>
          <p:cNvGrpSpPr/>
          <p:nvPr/>
        </p:nvGrpSpPr>
        <p:grpSpPr>
          <a:xfrm>
            <a:off x="685800" y="150085"/>
            <a:ext cx="10820095" cy="730037"/>
            <a:chOff x="685800" y="242685"/>
            <a:chExt cx="10820095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18AF709B-2F3E-DDF8-A7DC-D2E37B919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34295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D5A1772-8B71-1257-9F24-2DF8B878CF11}"/>
                </a:ext>
              </a:extLst>
            </p:cNvPr>
            <p:cNvGrpSpPr/>
            <p:nvPr/>
          </p:nvGrpSpPr>
          <p:grpSpPr>
            <a:xfrm>
              <a:off x="685800" y="259490"/>
              <a:ext cx="9245279" cy="713232"/>
              <a:chOff x="685800" y="457200"/>
              <a:chExt cx="9245279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75448C42-F94C-66D3-234C-B5EB20E3FEFB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81AAA55F-E4E1-9713-9F22-725C2EFC5215}"/>
                  </a:ext>
                </a:extLst>
              </p:cNvPr>
              <p:cNvSpPr txBox="1"/>
              <p:nvPr/>
            </p:nvSpPr>
            <p:spPr>
              <a:xfrm>
                <a:off x="1033273" y="457200"/>
                <a:ext cx="8897806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30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Challenges in Geodesy in Africa</a:t>
                </a:r>
                <a:endParaRPr lang="en-US" sz="3000" dirty="0"/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9C26C0E-A8E8-1BA8-7F4B-F5FF39E18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76" y="926422"/>
            <a:ext cx="11405984" cy="587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892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A3C3E-1558-CF3C-5F2C-3FED14C98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B2AEC5EF-AC87-F3F5-6290-A29BB833F708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EB763DD-69C2-1E49-066B-602690D0B6D8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906B250-5A51-E911-9D92-AC931455230A}"/>
              </a:ext>
            </a:extLst>
          </p:cNvPr>
          <p:cNvGrpSpPr/>
          <p:nvPr/>
        </p:nvGrpSpPr>
        <p:grpSpPr>
          <a:xfrm>
            <a:off x="685800" y="150085"/>
            <a:ext cx="11271507" cy="730037"/>
            <a:chOff x="685800" y="242685"/>
            <a:chExt cx="11271507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9982D99F-2B34-E00D-5245-A933779D1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5707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C38AE79-38CD-4451-FBC1-A93957554D56}"/>
                </a:ext>
              </a:extLst>
            </p:cNvPr>
            <p:cNvGrpSpPr/>
            <p:nvPr/>
          </p:nvGrpSpPr>
          <p:grpSpPr>
            <a:xfrm>
              <a:off x="685800" y="259490"/>
              <a:ext cx="9777713" cy="713232"/>
              <a:chOff x="685800" y="457200"/>
              <a:chExt cx="9777713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78F8EC07-D50F-B632-F0A2-076042B8A98F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1ED2AB30-CF24-2796-2B6D-68FD8C1F688D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9430241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What is GGOS Africa?</a:t>
                </a:r>
                <a:endParaRPr lang="en-US" sz="2800" dirty="0"/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F0E9AA7-DA9D-7FD6-0BB7-9670FA9FB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789" y="1197027"/>
            <a:ext cx="10786111" cy="508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0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BA8C7-12EF-C492-C95B-F9C4816E5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AFD620D1-7EED-EBA8-D8C8-AE933023881F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2BDAC6-62F1-1194-7617-82C7E2776C10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A5B82F-F95E-1772-391D-2740356D17DA}"/>
              </a:ext>
            </a:extLst>
          </p:cNvPr>
          <p:cNvGrpSpPr/>
          <p:nvPr/>
        </p:nvGrpSpPr>
        <p:grpSpPr>
          <a:xfrm>
            <a:off x="685800" y="150085"/>
            <a:ext cx="11271507" cy="730037"/>
            <a:chOff x="685800" y="242685"/>
            <a:chExt cx="11271507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8021E1EB-788A-5B5A-0798-9381A178C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5707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42453C7-674B-EDED-CE2B-4485E43DF4B5}"/>
                </a:ext>
              </a:extLst>
            </p:cNvPr>
            <p:cNvGrpSpPr/>
            <p:nvPr/>
          </p:nvGrpSpPr>
          <p:grpSpPr>
            <a:xfrm>
              <a:off x="685800" y="259490"/>
              <a:ext cx="9777713" cy="713232"/>
              <a:chOff x="685800" y="457200"/>
              <a:chExt cx="9777713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886AF043-3EF2-9E4F-F446-DA6B653D0313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7DC12D02-4C7E-F08D-2D7C-2667838AF612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9430241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What is GGOS Africa?</a:t>
                </a:r>
                <a:endParaRPr lang="en-US" sz="2800" dirty="0"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8D26E4A-AB1C-47F9-65E7-B59BBC519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80" y="1422546"/>
            <a:ext cx="10781729" cy="467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12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1E869-E870-8965-AE3A-620136F0D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6654CD26-0CB4-982A-5446-643C083E6A54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98AB7D9-8818-1073-2305-6E172E74E826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D100CE4-3246-2A2B-13A8-F579859B0156}"/>
              </a:ext>
            </a:extLst>
          </p:cNvPr>
          <p:cNvGrpSpPr/>
          <p:nvPr/>
        </p:nvGrpSpPr>
        <p:grpSpPr>
          <a:xfrm>
            <a:off x="685800" y="150085"/>
            <a:ext cx="11271507" cy="730037"/>
            <a:chOff x="685800" y="242685"/>
            <a:chExt cx="11271507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D6E63076-5873-2837-F37B-E42711B1E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5707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029EDDC-EF87-0381-999D-19061EA747D2}"/>
                </a:ext>
              </a:extLst>
            </p:cNvPr>
            <p:cNvGrpSpPr/>
            <p:nvPr/>
          </p:nvGrpSpPr>
          <p:grpSpPr>
            <a:xfrm>
              <a:off x="685800" y="259490"/>
              <a:ext cx="9777713" cy="713232"/>
              <a:chOff x="685800" y="457200"/>
              <a:chExt cx="9777713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63E0BB44-60F3-C53F-8BA2-C9E2E0F1E8C3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F549940A-3A33-96B4-DE3B-B708173D0AA8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9430241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What is GGOS Africa?</a:t>
                </a:r>
                <a:endParaRPr lang="en-US" sz="2800" dirty="0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07158D7-6D96-80E2-E6DA-B701CBA10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00" y="1364671"/>
            <a:ext cx="10647600" cy="46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38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14CEF-1719-EC50-EB9B-6B5485C71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8966A967-D349-B1CB-0748-371C65B13C9F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A4C00-3304-B069-DFF9-734450C007E7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C56616-CFB7-B33E-7AEF-99D5D9142342}"/>
              </a:ext>
            </a:extLst>
          </p:cNvPr>
          <p:cNvGrpSpPr/>
          <p:nvPr/>
        </p:nvGrpSpPr>
        <p:grpSpPr>
          <a:xfrm>
            <a:off x="685800" y="150085"/>
            <a:ext cx="11271507" cy="730037"/>
            <a:chOff x="685800" y="242685"/>
            <a:chExt cx="11271507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7B379DCE-85A7-CC7E-74C4-4224BDAB0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5707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0B6E735-50FE-1465-DF99-2CE4BC6EEB82}"/>
                </a:ext>
              </a:extLst>
            </p:cNvPr>
            <p:cNvGrpSpPr/>
            <p:nvPr/>
          </p:nvGrpSpPr>
          <p:grpSpPr>
            <a:xfrm>
              <a:off x="685800" y="259490"/>
              <a:ext cx="9777713" cy="713232"/>
              <a:chOff x="685800" y="457200"/>
              <a:chExt cx="9777713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C66DD941-2996-84A4-1D57-85FA5939A7EE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764DFD2B-C957-2FA3-3A1A-655AD1CC15EC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9430241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GGOS Africa: Progress to Date</a:t>
                </a:r>
                <a:endParaRPr lang="en-US" sz="2800" dirty="0"/>
              </a:p>
            </p:txBody>
          </p:sp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5270C99-7DE1-E8EB-DF91-3FCE68007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160973"/>
            <a:ext cx="11051498" cy="54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86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50970-98AA-58FD-DD56-B9554ADC9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353C22E7-9674-AAC6-2780-BC0F9E3B620C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BE4ED18-CE4C-1EF8-78AF-A275DBA5B635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8FD633-449C-42B7-C8D0-F4968AE56B3E}"/>
              </a:ext>
            </a:extLst>
          </p:cNvPr>
          <p:cNvGrpSpPr/>
          <p:nvPr/>
        </p:nvGrpSpPr>
        <p:grpSpPr>
          <a:xfrm>
            <a:off x="685800" y="150085"/>
            <a:ext cx="11271507" cy="730037"/>
            <a:chOff x="685800" y="242685"/>
            <a:chExt cx="11271507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8018FEE2-6B16-2D54-C825-D8A8922B5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5707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CCCBDF6-0009-B74C-4D87-EBC362834DAE}"/>
                </a:ext>
              </a:extLst>
            </p:cNvPr>
            <p:cNvGrpSpPr/>
            <p:nvPr/>
          </p:nvGrpSpPr>
          <p:grpSpPr>
            <a:xfrm>
              <a:off x="685800" y="259490"/>
              <a:ext cx="9777713" cy="713232"/>
              <a:chOff x="685800" y="457200"/>
              <a:chExt cx="9777713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DBEF8FF6-469D-9BC7-6BE5-AC7ADC6DDABF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4602D995-02DF-7E7D-C049-AE6F67BEDE62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9430241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GGOS Africa: Foundations</a:t>
                </a:r>
                <a:endParaRPr lang="en-US" sz="2800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26E5B42-8EAA-A631-10A0-67559D4E3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51" y="914847"/>
            <a:ext cx="10322882" cy="624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50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3A239-50D3-1CB7-331F-A253BB947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94730EC5-A092-3130-7B5D-8251129D2916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20271EE-D5A0-1BCA-E29E-92D30A51C7D5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D5E0C1C-700E-6D40-4498-EF2126A11206}"/>
              </a:ext>
            </a:extLst>
          </p:cNvPr>
          <p:cNvGrpSpPr/>
          <p:nvPr/>
        </p:nvGrpSpPr>
        <p:grpSpPr>
          <a:xfrm>
            <a:off x="685800" y="150085"/>
            <a:ext cx="11271507" cy="730037"/>
            <a:chOff x="685800" y="242685"/>
            <a:chExt cx="11271507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996E13DC-4560-40B1-CBE0-B9CF862A9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5707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41E8CBC-6879-C314-DC20-B0DAFEAD59BE}"/>
                </a:ext>
              </a:extLst>
            </p:cNvPr>
            <p:cNvGrpSpPr/>
            <p:nvPr/>
          </p:nvGrpSpPr>
          <p:grpSpPr>
            <a:xfrm>
              <a:off x="685800" y="259490"/>
              <a:ext cx="9777713" cy="713232"/>
              <a:chOff x="685800" y="457200"/>
              <a:chExt cx="9777713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C43BFF20-A074-2AD2-8C3C-F6AFDC953164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D17F2965-FC7B-3A8C-FF24-88F3A8920044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9430241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GGOS Africa: Progress to Date</a:t>
                </a:r>
                <a:endParaRPr lang="en-US" sz="2800" dirty="0"/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2AC7695-76F5-2D98-DBB6-2590EA428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306925" cy="6858000"/>
          </a:xfrm>
          <a:prstGeom prst="rect">
            <a:avLst/>
          </a:prstGeom>
          <a:effectLst>
            <a:outerShdw blurRad="439824" dist="50800" dir="5400000" algn="ctr" rotWithShape="0">
              <a:srgbClr val="000000">
                <a:alpha val="75064"/>
              </a:srgbClr>
            </a:outerShdw>
            <a:reflection endPos="0" dist="508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3F17D1-CF47-693E-3DAD-F1D4F807E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34" y="5161472"/>
            <a:ext cx="4497050" cy="148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749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F7628-D6B9-4BE8-B00E-F2C4504E5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75EBD8A9-090E-E23E-F1AB-A8082C67917C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8DBC3F-48E0-C7E1-8911-3197725E947C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5720CD2-A539-DCC8-D42D-37D2A60EB7D8}"/>
              </a:ext>
            </a:extLst>
          </p:cNvPr>
          <p:cNvGrpSpPr/>
          <p:nvPr/>
        </p:nvGrpSpPr>
        <p:grpSpPr>
          <a:xfrm>
            <a:off x="685800" y="150085"/>
            <a:ext cx="11271507" cy="730037"/>
            <a:chOff x="685800" y="242685"/>
            <a:chExt cx="11271507" cy="730037"/>
          </a:xfrm>
        </p:grpSpPr>
        <p:pic>
          <p:nvPicPr>
            <p:cNvPr id="25" name="Image 0" descr="sagwg_trim.png">
              <a:extLst>
                <a:ext uri="{FF2B5EF4-FFF2-40B4-BE49-F238E27FC236}">
                  <a16:creationId xmlns:a16="http://schemas.microsoft.com/office/drawing/2014/main" id="{110A8A31-7BF4-088A-9D30-47B0E1D11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85707" y="242685"/>
              <a:ext cx="1371600" cy="704385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7C38933-A50F-5909-9D02-59D544CE6C8F}"/>
                </a:ext>
              </a:extLst>
            </p:cNvPr>
            <p:cNvGrpSpPr/>
            <p:nvPr/>
          </p:nvGrpSpPr>
          <p:grpSpPr>
            <a:xfrm>
              <a:off x="685800" y="259490"/>
              <a:ext cx="9777713" cy="713232"/>
              <a:chOff x="685800" y="457200"/>
              <a:chExt cx="9777713" cy="713232"/>
            </a:xfrm>
          </p:grpSpPr>
          <p:sp>
            <p:nvSpPr>
              <p:cNvPr id="27" name="Shape 0">
                <a:extLst>
                  <a:ext uri="{FF2B5EF4-FFF2-40B4-BE49-F238E27FC236}">
                    <a16:creationId xmlns:a16="http://schemas.microsoft.com/office/drawing/2014/main" id="{F38C67B5-6305-5B63-7800-5F1983A1EF98}"/>
                  </a:ext>
                </a:extLst>
              </p:cNvPr>
              <p:cNvSpPr/>
              <p:nvPr/>
            </p:nvSpPr>
            <p:spPr>
              <a:xfrm>
                <a:off x="685800" y="713232"/>
                <a:ext cx="182880" cy="182880"/>
              </a:xfrm>
              <a:prstGeom prst="ellipse">
                <a:avLst/>
              </a:prstGeom>
              <a:solidFill>
                <a:srgbClr val="6AB196"/>
              </a:solidFill>
              <a:ln w="12700">
                <a:solidFill>
                  <a:srgbClr val="6AB196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 1">
                <a:extLst>
                  <a:ext uri="{FF2B5EF4-FFF2-40B4-BE49-F238E27FC236}">
                    <a16:creationId xmlns:a16="http://schemas.microsoft.com/office/drawing/2014/main" id="{438D65CB-8F1F-48D4-FE49-4C2FD6125061}"/>
                  </a:ext>
                </a:extLst>
              </p:cNvPr>
              <p:cNvSpPr txBox="1"/>
              <p:nvPr/>
            </p:nvSpPr>
            <p:spPr>
              <a:xfrm>
                <a:off x="1033272" y="457200"/>
                <a:ext cx="9430241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2800" b="1" dirty="0">
                    <a:solidFill>
                      <a:srgbClr val="141414"/>
                    </a:solidFill>
                    <a:latin typeface="Helvetica Neue" pitchFamily="34" charset="0"/>
                    <a:ea typeface="Helvetica Neue" pitchFamily="34" charset="-122"/>
                    <a:cs typeface="Helvetica Neue" pitchFamily="34" charset="-120"/>
                  </a:rPr>
                  <a:t>GGOS Africa: First Workshop</a:t>
                </a:r>
                <a:endParaRPr lang="en-US" sz="2800" dirty="0"/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699B0C8-B083-5216-E36B-5C1F2FFC6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29" y="1075361"/>
            <a:ext cx="5800368" cy="5703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49A81C-853B-676D-F2CF-776FF6DFBE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171" y="1364671"/>
            <a:ext cx="5369136" cy="499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81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631F5-DA63-FA44-41B8-21ECAB270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178020EA-78C0-6E00-19F0-C00BC5F96B38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3C9B3D1-3A14-C38C-A237-08FF217D3F38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296467-FEC9-E27F-F35D-368AE9312057}"/>
              </a:ext>
            </a:extLst>
          </p:cNvPr>
          <p:cNvGrpSpPr/>
          <p:nvPr/>
        </p:nvGrpSpPr>
        <p:grpSpPr>
          <a:xfrm>
            <a:off x="685800" y="166890"/>
            <a:ext cx="10062148" cy="713232"/>
            <a:chOff x="685800" y="457200"/>
            <a:chExt cx="10062148" cy="713232"/>
          </a:xfrm>
        </p:grpSpPr>
        <p:sp>
          <p:nvSpPr>
            <p:cNvPr id="27" name="Shape 0">
              <a:extLst>
                <a:ext uri="{FF2B5EF4-FFF2-40B4-BE49-F238E27FC236}">
                  <a16:creationId xmlns:a16="http://schemas.microsoft.com/office/drawing/2014/main" id="{5BD9D2C6-AAA8-9435-A470-0DA88A6DDDEA}"/>
                </a:ext>
              </a:extLst>
            </p:cNvPr>
            <p:cNvSpPr/>
            <p:nvPr/>
          </p:nvSpPr>
          <p:spPr>
            <a:xfrm>
              <a:off x="685800" y="713232"/>
              <a:ext cx="182880" cy="182880"/>
            </a:xfrm>
            <a:prstGeom prst="ellipse">
              <a:avLst/>
            </a:prstGeom>
            <a:solidFill>
              <a:srgbClr val="6AB196"/>
            </a:solidFill>
            <a:ln w="12700">
              <a:solidFill>
                <a:srgbClr val="6AB1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1">
              <a:extLst>
                <a:ext uri="{FF2B5EF4-FFF2-40B4-BE49-F238E27FC236}">
                  <a16:creationId xmlns:a16="http://schemas.microsoft.com/office/drawing/2014/main" id="{9CA43BCF-EA1C-EBF5-CA15-4C895C854F2F}"/>
                </a:ext>
              </a:extLst>
            </p:cNvPr>
            <p:cNvSpPr txBox="1"/>
            <p:nvPr/>
          </p:nvSpPr>
          <p:spPr>
            <a:xfrm>
              <a:off x="1033272" y="457200"/>
              <a:ext cx="9714676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41414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GGOS Africa: Infrastructure and Human Capacity Survey</a:t>
              </a:r>
              <a:endParaRPr lang="en-US" sz="2800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D79A6A4-E06D-CCD2-902B-8F5CDA3AF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65" y="1364674"/>
            <a:ext cx="11949407" cy="499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54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C0F68-079C-5F84-F6C5-1273A9FB4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B70E34AE-C007-CFAB-97F8-534E21FC45C1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A471AD2-B8C2-2433-2F00-C348002534DE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37C06C0-055D-CA36-03EE-EE02D824BC01}"/>
              </a:ext>
            </a:extLst>
          </p:cNvPr>
          <p:cNvGrpSpPr/>
          <p:nvPr/>
        </p:nvGrpSpPr>
        <p:grpSpPr>
          <a:xfrm>
            <a:off x="685800" y="166890"/>
            <a:ext cx="10062148" cy="713232"/>
            <a:chOff x="685800" y="457200"/>
            <a:chExt cx="10062148" cy="713232"/>
          </a:xfrm>
        </p:grpSpPr>
        <p:sp>
          <p:nvSpPr>
            <p:cNvPr id="27" name="Shape 0">
              <a:extLst>
                <a:ext uri="{FF2B5EF4-FFF2-40B4-BE49-F238E27FC236}">
                  <a16:creationId xmlns:a16="http://schemas.microsoft.com/office/drawing/2014/main" id="{D1498E09-76F5-9C41-F60C-A715E2E09C0E}"/>
                </a:ext>
              </a:extLst>
            </p:cNvPr>
            <p:cNvSpPr/>
            <p:nvPr/>
          </p:nvSpPr>
          <p:spPr>
            <a:xfrm>
              <a:off x="685800" y="713232"/>
              <a:ext cx="182880" cy="182880"/>
            </a:xfrm>
            <a:prstGeom prst="ellipse">
              <a:avLst/>
            </a:prstGeom>
            <a:solidFill>
              <a:srgbClr val="6AB196"/>
            </a:solidFill>
            <a:ln w="12700">
              <a:solidFill>
                <a:srgbClr val="6AB1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1">
              <a:extLst>
                <a:ext uri="{FF2B5EF4-FFF2-40B4-BE49-F238E27FC236}">
                  <a16:creationId xmlns:a16="http://schemas.microsoft.com/office/drawing/2014/main" id="{643BF696-DE7D-0F87-636C-802A500A95AF}"/>
                </a:ext>
              </a:extLst>
            </p:cNvPr>
            <p:cNvSpPr txBox="1"/>
            <p:nvPr/>
          </p:nvSpPr>
          <p:spPr>
            <a:xfrm>
              <a:off x="1033272" y="457200"/>
              <a:ext cx="9714676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41414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GGOS Africa: Infrastructure and Human Capacity Survey</a:t>
              </a:r>
              <a:endParaRPr lang="en-US" sz="2800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9370924-2794-31B9-3FA0-CE302B4BB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65" y="1364674"/>
            <a:ext cx="11949407" cy="49905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6F995C-93F6-42DB-3BA0-E15DED10D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974" y="3885921"/>
            <a:ext cx="4511673" cy="254148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15235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16D60-3D8F-A753-944A-8CA2FE434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1B04EE3-DD5B-E7EF-577F-E6FE8C260625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8005AEE-8362-29D0-8E96-BB448E6B4F1C}"/>
              </a:ext>
            </a:extLst>
          </p:cNvPr>
          <p:cNvGrpSpPr/>
          <p:nvPr/>
        </p:nvGrpSpPr>
        <p:grpSpPr>
          <a:xfrm>
            <a:off x="685800" y="166890"/>
            <a:ext cx="10062148" cy="713232"/>
            <a:chOff x="685800" y="457200"/>
            <a:chExt cx="10062148" cy="713232"/>
          </a:xfrm>
        </p:grpSpPr>
        <p:sp>
          <p:nvSpPr>
            <p:cNvPr id="27" name="Shape 0">
              <a:extLst>
                <a:ext uri="{FF2B5EF4-FFF2-40B4-BE49-F238E27FC236}">
                  <a16:creationId xmlns:a16="http://schemas.microsoft.com/office/drawing/2014/main" id="{441FAF1F-746D-FE57-BD42-D2128A14262F}"/>
                </a:ext>
              </a:extLst>
            </p:cNvPr>
            <p:cNvSpPr/>
            <p:nvPr/>
          </p:nvSpPr>
          <p:spPr>
            <a:xfrm>
              <a:off x="685800" y="713232"/>
              <a:ext cx="182880" cy="182880"/>
            </a:xfrm>
            <a:prstGeom prst="ellipse">
              <a:avLst/>
            </a:prstGeom>
            <a:solidFill>
              <a:srgbClr val="6AB196"/>
            </a:solidFill>
            <a:ln w="12700">
              <a:solidFill>
                <a:srgbClr val="6AB1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1">
              <a:extLst>
                <a:ext uri="{FF2B5EF4-FFF2-40B4-BE49-F238E27FC236}">
                  <a16:creationId xmlns:a16="http://schemas.microsoft.com/office/drawing/2014/main" id="{00240D82-1520-AB18-2F17-0AF01A46FC6B}"/>
                </a:ext>
              </a:extLst>
            </p:cNvPr>
            <p:cNvSpPr txBox="1"/>
            <p:nvPr/>
          </p:nvSpPr>
          <p:spPr>
            <a:xfrm>
              <a:off x="1033272" y="457200"/>
              <a:ext cx="9714676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41414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GGOS Africa: Network Simulations Underway</a:t>
              </a:r>
              <a:endParaRPr lang="en-US" sz="28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616C23-1D04-E748-1197-49D216347F9A}"/>
              </a:ext>
            </a:extLst>
          </p:cNvPr>
          <p:cNvGrpSpPr/>
          <p:nvPr/>
        </p:nvGrpSpPr>
        <p:grpSpPr>
          <a:xfrm>
            <a:off x="255267" y="1601640"/>
            <a:ext cx="11681466" cy="4782299"/>
            <a:chOff x="255267" y="1551764"/>
            <a:chExt cx="11681466" cy="4782299"/>
          </a:xfrm>
        </p:grpSpPr>
        <p:pic>
          <p:nvPicPr>
            <p:cNvPr id="9" name="Google Shape;62;p14">
              <a:extLst>
                <a:ext uri="{FF2B5EF4-FFF2-40B4-BE49-F238E27FC236}">
                  <a16:creationId xmlns:a16="http://schemas.microsoft.com/office/drawing/2014/main" id="{1533DAEA-7706-B77E-B1EB-40F006B7BFB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55267" y="1551765"/>
              <a:ext cx="4047923" cy="47226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63;p14">
              <a:extLst>
                <a:ext uri="{FF2B5EF4-FFF2-40B4-BE49-F238E27FC236}">
                  <a16:creationId xmlns:a16="http://schemas.microsoft.com/office/drawing/2014/main" id="{43F8F62D-AFEF-E679-CF87-545DE72B1BE6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70381" y="1551764"/>
              <a:ext cx="4047923" cy="4780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64;p14">
              <a:extLst>
                <a:ext uri="{FF2B5EF4-FFF2-40B4-BE49-F238E27FC236}">
                  <a16:creationId xmlns:a16="http://schemas.microsoft.com/office/drawing/2014/main" id="{4967C878-20B9-ACB7-C909-E4331351A3F1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839264" y="1553663"/>
              <a:ext cx="4097469" cy="4780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Text 1">
            <a:extLst>
              <a:ext uri="{FF2B5EF4-FFF2-40B4-BE49-F238E27FC236}">
                <a16:creationId xmlns:a16="http://schemas.microsoft.com/office/drawing/2014/main" id="{957049F1-1BB4-2D80-1F78-C3D3D90C6BA5}"/>
              </a:ext>
            </a:extLst>
          </p:cNvPr>
          <p:cNvSpPr txBox="1"/>
          <p:nvPr/>
        </p:nvSpPr>
        <p:spPr>
          <a:xfrm>
            <a:off x="552800" y="1008055"/>
            <a:ext cx="971467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X-pole EOP improvement (% improvement of mean formal error)</a:t>
            </a:r>
            <a:endParaRPr lang="en-US" sz="2000" dirty="0"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58924C39-4826-35AD-E52C-51D49D314484}"/>
              </a:ext>
            </a:extLst>
          </p:cNvPr>
          <p:cNvSpPr txBox="1"/>
          <p:nvPr/>
        </p:nvSpPr>
        <p:spPr>
          <a:xfrm>
            <a:off x="552799" y="5932398"/>
            <a:ext cx="1111573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Current VGOS sites, online soon, funded future sites (Credit: R. Botha using </a:t>
            </a:r>
            <a:r>
              <a:rPr lang="en-US" sz="2000" b="1" dirty="0" err="1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VieSched</a:t>
            </a:r>
            <a:r>
              <a:rPr lang="en-US" sz="2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++) </a:t>
            </a:r>
            <a:endParaRPr lang="en-US" sz="2000" dirty="0"/>
          </a:p>
        </p:txBody>
      </p:sp>
      <p:pic>
        <p:nvPicPr>
          <p:cNvPr id="16" name="Image 0" descr="sagwg_trim.png">
            <a:extLst>
              <a:ext uri="{FF2B5EF4-FFF2-40B4-BE49-F238E27FC236}">
                <a16:creationId xmlns:a16="http://schemas.microsoft.com/office/drawing/2014/main" id="{CD02D47C-D78D-41E0-E650-2918912C56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5707" y="150085"/>
            <a:ext cx="1371600" cy="7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07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65D34-0D14-17FE-600F-2CE5001DE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EC9CDFE2-4AFC-7D7A-E76E-3C72661FD389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F4839A3-E1EE-4214-1ED5-49468CAC2FE8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AE9CEA7-2B46-FEE4-1B64-C3A6416CBC64}"/>
              </a:ext>
            </a:extLst>
          </p:cNvPr>
          <p:cNvGrpSpPr/>
          <p:nvPr/>
        </p:nvGrpSpPr>
        <p:grpSpPr>
          <a:xfrm>
            <a:off x="685800" y="166890"/>
            <a:ext cx="10062148" cy="713232"/>
            <a:chOff x="685800" y="457200"/>
            <a:chExt cx="10062148" cy="713232"/>
          </a:xfrm>
        </p:grpSpPr>
        <p:sp>
          <p:nvSpPr>
            <p:cNvPr id="27" name="Shape 0">
              <a:extLst>
                <a:ext uri="{FF2B5EF4-FFF2-40B4-BE49-F238E27FC236}">
                  <a16:creationId xmlns:a16="http://schemas.microsoft.com/office/drawing/2014/main" id="{E56E2E1A-E412-D1C8-ECE1-DC4100BFF8D8}"/>
                </a:ext>
              </a:extLst>
            </p:cNvPr>
            <p:cNvSpPr/>
            <p:nvPr/>
          </p:nvSpPr>
          <p:spPr>
            <a:xfrm>
              <a:off x="685800" y="713232"/>
              <a:ext cx="182880" cy="182880"/>
            </a:xfrm>
            <a:prstGeom prst="ellipse">
              <a:avLst/>
            </a:prstGeom>
            <a:solidFill>
              <a:srgbClr val="6AB196"/>
            </a:solidFill>
            <a:ln w="12700">
              <a:solidFill>
                <a:srgbClr val="6AB1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1">
              <a:extLst>
                <a:ext uri="{FF2B5EF4-FFF2-40B4-BE49-F238E27FC236}">
                  <a16:creationId xmlns:a16="http://schemas.microsoft.com/office/drawing/2014/main" id="{C9BDD0DB-C58C-7F7E-BE9A-3A67F21D0A7B}"/>
                </a:ext>
              </a:extLst>
            </p:cNvPr>
            <p:cNvSpPr txBox="1"/>
            <p:nvPr/>
          </p:nvSpPr>
          <p:spPr>
            <a:xfrm>
              <a:off x="1033272" y="457200"/>
              <a:ext cx="9714676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41414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GGOS Africa: Multi-Domain Collaboration</a:t>
              </a:r>
              <a:endParaRPr lang="en-US" sz="280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79CEFE0-A0B9-6815-4259-19AE482A3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8" y="1596901"/>
            <a:ext cx="12072258" cy="4754965"/>
          </a:xfrm>
          <a:prstGeom prst="rect">
            <a:avLst/>
          </a:prstGeom>
        </p:spPr>
      </p:pic>
      <p:pic>
        <p:nvPicPr>
          <p:cNvPr id="5" name="Image 0" descr="sagwg_trim.png">
            <a:extLst>
              <a:ext uri="{FF2B5EF4-FFF2-40B4-BE49-F238E27FC236}">
                <a16:creationId xmlns:a16="http://schemas.microsoft.com/office/drawing/2014/main" id="{7CEAA1DE-FF15-9B8F-1E98-0CDED02EC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707" y="150085"/>
            <a:ext cx="1371600" cy="704385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558BB911-D3EB-9867-F69A-315856AD156B}"/>
              </a:ext>
            </a:extLst>
          </p:cNvPr>
          <p:cNvSpPr txBox="1"/>
          <p:nvPr/>
        </p:nvSpPr>
        <p:spPr>
          <a:xfrm>
            <a:off x="162123" y="999615"/>
            <a:ext cx="971467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Astronomy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84279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84805-2868-5FE7-0168-232A87917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E1FEA6EE-3AF5-6877-A043-F3F6FA47CBFF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8D12FC-E579-900B-8C00-36EB00EBC2B1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30FB57-9EDB-C6C4-F44F-0F4AB7A527DD}"/>
              </a:ext>
            </a:extLst>
          </p:cNvPr>
          <p:cNvGrpSpPr/>
          <p:nvPr/>
        </p:nvGrpSpPr>
        <p:grpSpPr>
          <a:xfrm>
            <a:off x="685800" y="166890"/>
            <a:ext cx="10062148" cy="713232"/>
            <a:chOff x="685800" y="457200"/>
            <a:chExt cx="10062148" cy="713232"/>
          </a:xfrm>
        </p:grpSpPr>
        <p:sp>
          <p:nvSpPr>
            <p:cNvPr id="27" name="Shape 0">
              <a:extLst>
                <a:ext uri="{FF2B5EF4-FFF2-40B4-BE49-F238E27FC236}">
                  <a16:creationId xmlns:a16="http://schemas.microsoft.com/office/drawing/2014/main" id="{8D4EE89A-2312-F10D-B9E8-DAE59391D012}"/>
                </a:ext>
              </a:extLst>
            </p:cNvPr>
            <p:cNvSpPr/>
            <p:nvPr/>
          </p:nvSpPr>
          <p:spPr>
            <a:xfrm>
              <a:off x="685800" y="713232"/>
              <a:ext cx="182880" cy="182880"/>
            </a:xfrm>
            <a:prstGeom prst="ellipse">
              <a:avLst/>
            </a:prstGeom>
            <a:solidFill>
              <a:srgbClr val="6AB196"/>
            </a:solidFill>
            <a:ln w="12700">
              <a:solidFill>
                <a:srgbClr val="6AB1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1">
              <a:extLst>
                <a:ext uri="{FF2B5EF4-FFF2-40B4-BE49-F238E27FC236}">
                  <a16:creationId xmlns:a16="http://schemas.microsoft.com/office/drawing/2014/main" id="{51CCC000-6499-61F7-0D1F-44117901FD2A}"/>
                </a:ext>
              </a:extLst>
            </p:cNvPr>
            <p:cNvSpPr txBox="1"/>
            <p:nvPr/>
          </p:nvSpPr>
          <p:spPr>
            <a:xfrm>
              <a:off x="1033272" y="457200"/>
              <a:ext cx="9714676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41414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GGOS Africa: Multi-Domain Collaboration</a:t>
              </a:r>
              <a:endParaRPr lang="en-US" sz="2800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8A0632E-338F-8444-90B6-639332ADA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568" y="1106976"/>
            <a:ext cx="8885613" cy="5201632"/>
          </a:xfrm>
          <a:prstGeom prst="rect">
            <a:avLst/>
          </a:prstGeom>
        </p:spPr>
      </p:pic>
      <p:pic>
        <p:nvPicPr>
          <p:cNvPr id="3" name="Image 0" descr="sagwg_trim.png">
            <a:extLst>
              <a:ext uri="{FF2B5EF4-FFF2-40B4-BE49-F238E27FC236}">
                <a16:creationId xmlns:a16="http://schemas.microsoft.com/office/drawing/2014/main" id="{34C46513-DCF7-5C68-547B-09F191FEF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707" y="150085"/>
            <a:ext cx="1371600" cy="7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99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80C9E-123B-2231-A5F6-AC34F2622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7">
            <a:extLst>
              <a:ext uri="{FF2B5EF4-FFF2-40B4-BE49-F238E27FC236}">
                <a16:creationId xmlns:a16="http://schemas.microsoft.com/office/drawing/2014/main" id="{7A39A626-0D22-487F-6339-74553724604F}"/>
              </a:ext>
            </a:extLst>
          </p:cNvPr>
          <p:cNvSpPr txBox="1"/>
          <p:nvPr/>
        </p:nvSpPr>
        <p:spPr>
          <a:xfrm>
            <a:off x="685800" y="63276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8A8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South African Geodesy Working Group</a:t>
            </a:r>
            <a:endParaRPr lang="en-US" sz="9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54357E-2C50-50AF-9572-3DF7727440E9}"/>
              </a:ext>
            </a:extLst>
          </p:cNvPr>
          <p:cNvCxnSpPr>
            <a:cxnSpLocks/>
          </p:cNvCxnSpPr>
          <p:nvPr/>
        </p:nvCxnSpPr>
        <p:spPr>
          <a:xfrm>
            <a:off x="0" y="98523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D486837-EA8B-459A-EF05-0D107205DC03}"/>
              </a:ext>
            </a:extLst>
          </p:cNvPr>
          <p:cNvGrpSpPr/>
          <p:nvPr/>
        </p:nvGrpSpPr>
        <p:grpSpPr>
          <a:xfrm>
            <a:off x="685800" y="166890"/>
            <a:ext cx="10062148" cy="713232"/>
            <a:chOff x="685800" y="457200"/>
            <a:chExt cx="10062148" cy="713232"/>
          </a:xfrm>
        </p:grpSpPr>
        <p:sp>
          <p:nvSpPr>
            <p:cNvPr id="27" name="Shape 0">
              <a:extLst>
                <a:ext uri="{FF2B5EF4-FFF2-40B4-BE49-F238E27FC236}">
                  <a16:creationId xmlns:a16="http://schemas.microsoft.com/office/drawing/2014/main" id="{628F8EC0-3590-EA72-4985-5F5C76A42805}"/>
                </a:ext>
              </a:extLst>
            </p:cNvPr>
            <p:cNvSpPr/>
            <p:nvPr/>
          </p:nvSpPr>
          <p:spPr>
            <a:xfrm>
              <a:off x="685800" y="713232"/>
              <a:ext cx="182880" cy="182880"/>
            </a:xfrm>
            <a:prstGeom prst="ellipse">
              <a:avLst/>
            </a:prstGeom>
            <a:solidFill>
              <a:srgbClr val="6AB196"/>
            </a:solidFill>
            <a:ln w="12700">
              <a:solidFill>
                <a:srgbClr val="6AB1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1">
              <a:extLst>
                <a:ext uri="{FF2B5EF4-FFF2-40B4-BE49-F238E27FC236}">
                  <a16:creationId xmlns:a16="http://schemas.microsoft.com/office/drawing/2014/main" id="{0868F60A-512D-C2F9-1B61-3AE3535EBFDD}"/>
                </a:ext>
              </a:extLst>
            </p:cNvPr>
            <p:cNvSpPr txBox="1"/>
            <p:nvPr/>
          </p:nvSpPr>
          <p:spPr>
            <a:xfrm>
              <a:off x="1033272" y="457200"/>
              <a:ext cx="9714676" cy="713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41414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GGOS Africa: Multi-Domain Collaboration</a:t>
              </a:r>
              <a:endParaRPr lang="en-US" sz="2800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7C37C59-7CB7-38AF-C51B-7A19D3534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73" y="1673873"/>
            <a:ext cx="11791604" cy="4515410"/>
          </a:xfrm>
          <a:prstGeom prst="rect">
            <a:avLst/>
          </a:prstGeom>
        </p:spPr>
      </p:pic>
      <p:pic>
        <p:nvPicPr>
          <p:cNvPr id="3" name="Image 0" descr="sagwg_trim.png">
            <a:extLst>
              <a:ext uri="{FF2B5EF4-FFF2-40B4-BE49-F238E27FC236}">
                <a16:creationId xmlns:a16="http://schemas.microsoft.com/office/drawing/2014/main" id="{A30E15E2-31A7-B4A1-28D8-BB9B58022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707" y="150085"/>
            <a:ext cx="1371600" cy="704385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5705746A-2A07-53F3-1375-08D30A64A172}"/>
              </a:ext>
            </a:extLst>
          </p:cNvPr>
          <p:cNvSpPr txBox="1"/>
          <p:nvPr/>
        </p:nvSpPr>
        <p:spPr>
          <a:xfrm>
            <a:off x="307265" y="985097"/>
            <a:ext cx="11028391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Space Science                               Computational Infrastructure -&gt; Analysis Centers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576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1920240"/>
            <a:ext cx="182880" cy="182880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60120" y="1920240"/>
            <a:ext cx="182880" cy="182880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234440" y="1920240"/>
            <a:ext cx="182880" cy="182880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85800" y="2377440"/>
            <a:ext cx="8778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GGOS Africa – Now an Official GGOS Affiliate</a:t>
            </a:r>
            <a:endParaRPr lang="en-US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7A1785-B36F-B83D-30F6-72F4EC503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539750"/>
            <a:ext cx="4267200" cy="5778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178308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1414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Thank you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685800" y="2743200"/>
            <a:ext cx="128016" cy="128016"/>
          </a:xfrm>
          <a:prstGeom prst="ellipse">
            <a:avLst/>
          </a:prstGeom>
          <a:solidFill>
            <a:srgbClr val="6AB196"/>
          </a:solidFill>
          <a:ln w="12700">
            <a:solidFill>
              <a:srgbClr val="6AB1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05256" y="2743200"/>
            <a:ext cx="128016" cy="128016"/>
          </a:xfrm>
          <a:prstGeom prst="ellipse">
            <a:avLst/>
          </a:prstGeom>
          <a:solidFill>
            <a:srgbClr val="EB8A86"/>
          </a:solidFill>
          <a:ln w="12700">
            <a:solidFill>
              <a:srgbClr val="EB8A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24712" y="2743200"/>
            <a:ext cx="128016" cy="128016"/>
          </a:xfrm>
          <a:prstGeom prst="ellipse">
            <a:avLst/>
          </a:prstGeom>
          <a:solidFill>
            <a:srgbClr val="FFD474"/>
          </a:solidFill>
          <a:ln w="12700">
            <a:solidFill>
              <a:srgbClr val="FFD4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44168" y="2743200"/>
            <a:ext cx="128016" cy="128016"/>
          </a:xfrm>
          <a:prstGeom prst="ellipse">
            <a:avLst/>
          </a:prstGeom>
          <a:solidFill>
            <a:srgbClr val="6A7EC1"/>
          </a:solidFill>
          <a:ln w="12700">
            <a:solidFill>
              <a:srgbClr val="6A7E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85800" y="3127248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400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Aletha de Witt</a:t>
            </a:r>
            <a:endParaRPr lang="en-US" sz="140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400" dirty="0" err="1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aletha.dewitt@dsti.gov.za</a:t>
            </a:r>
            <a:endParaRPr lang="en-US" sz="1400" dirty="0"/>
          </a:p>
        </p:txBody>
      </p:sp>
      <p:pic>
        <p:nvPicPr>
          <p:cNvPr id="8" name="Image 0" descr="spons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08" y="5349240"/>
            <a:ext cx="10241280" cy="82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634</Words>
  <Application>Microsoft Macintosh PowerPoint</Application>
  <PresentationFormat>Widescreen</PresentationFormat>
  <Paragraphs>89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SAGWG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SAGWG presentation template</dc:title>
  <dc:subject>PptxGenJS Presentation</dc:subject>
  <dc:creator>South African Geodesy Working Group</dc:creator>
  <cp:lastModifiedBy>Aletha De Witt</cp:lastModifiedBy>
  <cp:revision>4</cp:revision>
  <dcterms:created xsi:type="dcterms:W3CDTF">2026-09-26T08:53:32Z</dcterms:created>
  <dcterms:modified xsi:type="dcterms:W3CDTF">2026-10-02T10:32:33Z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9d8e89e-67d8-46d3-84c2-474abeeb10f7_Enabled">
    <vt:lpwstr>true</vt:lpwstr>
  </property>
  <property fmtid="{D5CDD505-2E9C-101B-9397-08002B2CF9AE}" pid="3" name="MSIP_Label_49d8e89e-67d8-46d3-84c2-474abeeb10f7_SetDate">
    <vt:lpwstr>2026-09-26T08:55:15Z</vt:lpwstr>
  </property>
  <property fmtid="{D5CDD505-2E9C-101B-9397-08002B2CF9AE}" pid="4" name="MSIP_Label_49d8e89e-67d8-46d3-84c2-474abeeb10f7_Method">
    <vt:lpwstr>Standard</vt:lpwstr>
  </property>
  <property fmtid="{D5CDD505-2E9C-101B-9397-08002B2CF9AE}" pid="5" name="MSIP_Label_49d8e89e-67d8-46d3-84c2-474abeeb10f7_Name">
    <vt:lpwstr>General</vt:lpwstr>
  </property>
  <property fmtid="{D5CDD505-2E9C-101B-9397-08002B2CF9AE}" pid="6" name="MSIP_Label_49d8e89e-67d8-46d3-84c2-474abeeb10f7_SiteId">
    <vt:lpwstr>6f46cdad-a6d7-4160-b615-095ac51998d2</vt:lpwstr>
  </property>
  <property fmtid="{D5CDD505-2E9C-101B-9397-08002B2CF9AE}" pid="7" name="MSIP_Label_49d8e89e-67d8-46d3-84c2-474abeeb10f7_ActionId">
    <vt:lpwstr>a58a93e5-75b2-4a5e-b43d-b98ec252fcf2</vt:lpwstr>
  </property>
  <property fmtid="{D5CDD505-2E9C-101B-9397-08002B2CF9AE}" pid="8" name="MSIP_Label_49d8e89e-67d8-46d3-84c2-474abeeb10f7_ContentBits">
    <vt:lpwstr>0</vt:lpwstr>
  </property>
  <property fmtid="{D5CDD505-2E9C-101B-9397-08002B2CF9AE}" pid="9" name="MSIP_Label_49d8e89e-67d8-46d3-84c2-474abeeb10f7_Tag">
    <vt:lpwstr>50, 3, 0, 1</vt:lpwstr>
  </property>
</Properties>
</file>