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69" r:id="rId3"/>
    <p:sldId id="276" r:id="rId4"/>
    <p:sldId id="277" r:id="rId5"/>
    <p:sldId id="274" r:id="rId6"/>
    <p:sldId id="268" r:id="rId7"/>
    <p:sldId id="273" r:id="rId8"/>
    <p:sldId id="275" r:id="rId9"/>
    <p:sldId id="279" r:id="rId10"/>
    <p:sldId id="278" r:id="rId11"/>
    <p:sldId id="289" r:id="rId12"/>
    <p:sldId id="280" r:id="rId13"/>
    <p:sldId id="282" r:id="rId14"/>
    <p:sldId id="283" r:id="rId15"/>
    <p:sldId id="284" r:id="rId16"/>
    <p:sldId id="291" r:id="rId17"/>
    <p:sldId id="290" r:id="rId18"/>
    <p:sldId id="286" r:id="rId19"/>
    <p:sldId id="287" r:id="rId20"/>
    <p:sldId id="288" r:id="rId21"/>
    <p:sldId id="266" r:id="rId22"/>
    <p:sldId id="267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96"/>
    <p:restoredTop sz="94610"/>
  </p:normalViewPr>
  <p:slideViewPr>
    <p:cSldViewPr snapToGrid="0" snapToObjects="1">
      <p:cViewPr>
        <p:scale>
          <a:sx n="105" d="100"/>
          <a:sy n="105" d="100"/>
        </p:scale>
        <p:origin x="144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5792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926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 Replace title, subtitle, presenter and event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0D2C2-D2C9-3C59-02AF-F45B5F585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A30CA6-03DF-FC2D-5F76-93CE36E20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BE3937-17D1-5682-0E00-700546CA9C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6B3BB-E4A7-0927-3BF0-03E56D93C7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11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19899-D716-3955-0BB2-FC433988F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B81CB9-35D7-F46B-198E-9DDF87B471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8D6B26-466B-98C8-C5B0-EAAE8AA4D8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4A642-2946-F459-D93B-1050B30679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65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F9255-65E4-57A2-9B9E-17E052094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46008C-3F0D-0F47-D72C-413365D7C4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CE5193-6F33-001F-22A6-A0A8CE997B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ABFD2-2295-C908-F789-2AE91CE654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423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9D24A-B8E1-4C34-6F70-C0B6C5351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D139F2-EC53-8CB2-EF45-7359E8114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A133DE-1F59-4F5D-3FEC-58D0BF4EFF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0F5C50-081A-D1DD-F7D2-8310D58759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26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372C9-647B-23F0-0114-272F60573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1B906C-E415-7463-D0F2-4794B5F37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A9B799-2EE5-0369-A0DF-56F5EEDCC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CAE8D-72BC-515F-BD0E-927C75009A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71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3B354-84A1-72F6-21D6-621D4D5C2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36D50E-8401-AA19-AA0C-E20D68893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EDADFF-CCAE-67B3-D01D-ACD05CB55D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A0573-E6A8-3DB7-84D0-FFEB11EC98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10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FF9D4-A8A2-F0FB-D44D-57489CA15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B1CB23-E460-E841-CE4F-F25CC8FC05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E4CEE0-02C6-5655-8D72-2FA7A2503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F1D16-B760-C809-8C87-C1784A926A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76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76CE5-B4D5-7946-2CC2-2EED20A2C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91879-EB2D-EC9B-FAE3-D4F0CE613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AA3845-D9FE-405C-68CC-E33C6318E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0C4AA-83CA-360B-3EAB-F612F0A8BF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58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FDC82-2DC9-1EC3-4DC5-E45697FD0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22A346-0916-A542-6B0D-DE28176A8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AC8D7B-C206-EB6A-C7F3-2DFF044364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8A328-E202-8C50-8C09-BB795976C0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26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F440E-EC01-6DD2-CDF6-FC01C29F1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113CC7-30F8-45B4-EA9F-CC269DB217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3A1D7-227E-8A62-2617-84BF91E5D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7B4BD-1979-8CB8-CBFE-42EA3C8A2C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38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16337-1E72-1BF5-E664-CF1C4475E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559027-B25B-3DED-1481-37C20E9078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B8494B-DDC0-162C-65A7-6CB2B300F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61E56-3B4A-4E15-9AA6-4C77421980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44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69E2B-B29B-F2BA-D3A9-3B20A0C4E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6B8074-4601-E8BF-BC5A-4FFABE26D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32C53F-0C23-0CF0-E537-BE1F71AEE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4337F-6104-CCC6-3CD1-F072BC5AE9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70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BB93F-8111-42B1-D0A4-3CF61266B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571FEB-E8E2-05AF-F71F-382E5483EA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BCBD04-8F87-18AE-B9C4-B4F793F7F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8B439-1B65-D1C2-DE2C-16290CAD5D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463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2772E-16FB-1EC3-CEFE-CA9809CB3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A10806-62A4-6451-6147-BA87DA5325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7AE442-B744-CC48-EC0F-4728F0926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56328-B95D-5F30-3286-53FF880D92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539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001D7-1166-C3DE-8FC8-96BC09FF9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3EA3AD-C659-A860-4159-8CD782DF64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3FFF5E-6892-E122-6E12-2C1BA56E01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6F8AE-51FE-B68C-DE9B-CE5284C12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752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00FA5-170D-5213-C50D-D83F00A62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D27C4A-011C-194F-FC6A-E07EA7596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6CC717-915D-55A5-356B-48DEE27924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557A4-6E5B-9200-E13B-EEE611E998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081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2E1DA-729A-B76C-51BC-D6FF4879D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9B7093-9987-3164-A696-7C14BF601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243AB8-5DB2-73C7-4A7F-6BA7D27FB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F2840-D5E1-B272-4800-C38010549E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97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DDAD7-B2B9-9066-6384-A18551FEF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8E2F01-DC93-3DEE-C96B-A98ADE95E8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8CF936-C7D2-12B0-4752-8317C3225F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C1940-008B-B6FB-2C35-B45E658F6B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93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F1847-9826-50A6-2DFF-BFD079C1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5F7E12-B1B4-0D5B-4685-5053E05CCE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012DE6-6183-B5CD-83E7-23558CB8DB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13200-DB6D-8DF2-775B-09776EDE0E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657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Pull-quote or key-message slide. Use sparingly, once or twice in a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 with contact details and partner logos.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agwg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777240"/>
            <a:ext cx="2834640" cy="145573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5799" y="2487168"/>
            <a:ext cx="1131714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International Celestial Reference Frame</a:t>
            </a:r>
            <a:br>
              <a:rPr lang="en-US" sz="38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</a:br>
            <a:r>
              <a:rPr lang="en-US" sz="38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and Earth Orientation Parameters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704088" y="3977640"/>
            <a:ext cx="128016" cy="128016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923544" y="3977640"/>
            <a:ext cx="128016" cy="128016"/>
          </a:xfrm>
          <a:prstGeom prst="ellipse">
            <a:avLst/>
          </a:prstGeom>
          <a:solidFill>
            <a:srgbClr val="EB8A86"/>
          </a:solidFill>
          <a:ln w="127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1143000" y="3977640"/>
            <a:ext cx="128016" cy="128016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1362456" y="3977640"/>
            <a:ext cx="128016" cy="128016"/>
          </a:xfrm>
          <a:prstGeom prst="ellipse">
            <a:avLst/>
          </a:prstGeom>
          <a:solidFill>
            <a:srgbClr val="6A7EC1"/>
          </a:solidFill>
          <a:ln w="127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85800" y="4224528"/>
            <a:ext cx="974299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dirty="0">
                <a:solidFill>
                  <a:srgbClr val="2F7A5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Why geodesy starts billions of light-years away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4681728"/>
            <a:ext cx="9052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3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Aletha de Witt</a:t>
            </a:r>
            <a:endParaRPr lang="en-US" sz="13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3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National Geodesy Workshop 2026 | 30 September – 02 October 2026 | DLRRD, Pretoria</a:t>
            </a:r>
            <a:endParaRPr lang="en-US" sz="1300" dirty="0"/>
          </a:p>
        </p:txBody>
      </p:sp>
      <p:pic>
        <p:nvPicPr>
          <p:cNvPr id="10" name="Image 1" descr="sponso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172" y="5961888"/>
            <a:ext cx="10817352" cy="8683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B9778-B5B8-8609-AAF5-DCA2C85DC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39AE8AD5-3DAD-51B1-45D4-9C6860A8BE9A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EFC5439-1206-B1F8-D40A-4D3395056863}"/>
              </a:ext>
            </a:extLst>
          </p:cNvPr>
          <p:cNvGrpSpPr/>
          <p:nvPr/>
        </p:nvGrpSpPr>
        <p:grpSpPr>
          <a:xfrm>
            <a:off x="685800" y="242685"/>
            <a:ext cx="10820095" cy="730037"/>
            <a:chOff x="685800" y="242685"/>
            <a:chExt cx="10820095" cy="730037"/>
          </a:xfrm>
        </p:grpSpPr>
        <p:pic>
          <p:nvPicPr>
            <p:cNvPr id="20" name="Image 0" descr="sagwg_trim.png">
              <a:extLst>
                <a:ext uri="{FF2B5EF4-FFF2-40B4-BE49-F238E27FC236}">
                  <a16:creationId xmlns:a16="http://schemas.microsoft.com/office/drawing/2014/main" id="{C61EA2AC-89FD-6AF7-3B31-9BA29FAAA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86CE411-608D-6C6E-1FCF-71E3750E7A67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2" name="Shape 0">
                <a:extLst>
                  <a:ext uri="{FF2B5EF4-FFF2-40B4-BE49-F238E27FC236}">
                    <a16:creationId xmlns:a16="http://schemas.microsoft.com/office/drawing/2014/main" id="{6E8DDE8C-F5E6-B367-1D5B-60180EC035B3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 1">
                <a:extLst>
                  <a:ext uri="{FF2B5EF4-FFF2-40B4-BE49-F238E27FC236}">
                    <a16:creationId xmlns:a16="http://schemas.microsoft.com/office/drawing/2014/main" id="{FA0F4BA0-93D3-FF57-65BE-BE1E636A4D24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buSzPct val="100000"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What is Geodesy?</a:t>
                </a:r>
                <a:r>
                  <a:rPr lang="en-ZA" sz="3200" b="1" dirty="0"/>
                  <a:t> </a:t>
                </a:r>
                <a:br>
                  <a:rPr lang="en-ZA" sz="3200" b="1" dirty="0"/>
                </a:br>
                <a:r>
                  <a:rPr lang="en-ZA" sz="1400" b="1" dirty="0"/>
                  <a:t>Geodesy</a:t>
                </a:r>
                <a:r>
                  <a:rPr lang="en-ZA" sz="1400" dirty="0"/>
                  <a:t> is the science of measuring the Earth’s dynamic shape, its gravity field, and its orientation and motion in space</a:t>
                </a:r>
                <a:endParaRPr lang="en-US" sz="1400" dirty="0"/>
              </a:p>
            </p:txBody>
          </p:sp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756DCFC-ABA2-6C66-C15E-0FD547586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313" y="1361949"/>
            <a:ext cx="6812486" cy="5286037"/>
          </a:xfrm>
          <a:prstGeom prst="rect">
            <a:avLst/>
          </a:prstGeom>
        </p:spPr>
      </p:pic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B6EB499A-0803-8F79-D812-0BA0A44A08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922" t="21103" r="21728" b="21863"/>
          <a:stretch>
            <a:fillRect/>
          </a:stretch>
        </p:blipFill>
        <p:spPr>
          <a:xfrm>
            <a:off x="1033272" y="2577675"/>
            <a:ext cx="2892902" cy="2854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75" extrusionOk="0">
                <a:moveTo>
                  <a:pt x="10362" y="0"/>
                </a:moveTo>
                <a:cubicBezTo>
                  <a:pt x="10066" y="-2"/>
                  <a:pt x="9592" y="81"/>
                  <a:pt x="9523" y="147"/>
                </a:cubicBezTo>
                <a:cubicBezTo>
                  <a:pt x="9500" y="168"/>
                  <a:pt x="9443" y="186"/>
                  <a:pt x="9396" y="186"/>
                </a:cubicBezTo>
                <a:cubicBezTo>
                  <a:pt x="9216" y="186"/>
                  <a:pt x="8243" y="547"/>
                  <a:pt x="7944" y="725"/>
                </a:cubicBezTo>
                <a:cubicBezTo>
                  <a:pt x="7814" y="802"/>
                  <a:pt x="7561" y="934"/>
                  <a:pt x="7383" y="1017"/>
                </a:cubicBezTo>
                <a:cubicBezTo>
                  <a:pt x="7205" y="1100"/>
                  <a:pt x="7050" y="1179"/>
                  <a:pt x="7038" y="1192"/>
                </a:cubicBezTo>
                <a:cubicBezTo>
                  <a:pt x="6955" y="1284"/>
                  <a:pt x="6175" y="1732"/>
                  <a:pt x="6175" y="1688"/>
                </a:cubicBezTo>
                <a:cubicBezTo>
                  <a:pt x="6175" y="1676"/>
                  <a:pt x="6121" y="1718"/>
                  <a:pt x="6055" y="1779"/>
                </a:cubicBezTo>
                <a:cubicBezTo>
                  <a:pt x="5990" y="1841"/>
                  <a:pt x="5849" y="1934"/>
                  <a:pt x="5742" y="1986"/>
                </a:cubicBezTo>
                <a:cubicBezTo>
                  <a:pt x="5635" y="2039"/>
                  <a:pt x="5522" y="2108"/>
                  <a:pt x="5490" y="2140"/>
                </a:cubicBezTo>
                <a:cubicBezTo>
                  <a:pt x="5413" y="2217"/>
                  <a:pt x="5114" y="2370"/>
                  <a:pt x="5041" y="2370"/>
                </a:cubicBezTo>
                <a:cubicBezTo>
                  <a:pt x="4962" y="2370"/>
                  <a:pt x="4452" y="2769"/>
                  <a:pt x="4152" y="3066"/>
                </a:cubicBezTo>
                <a:cubicBezTo>
                  <a:pt x="3881" y="3335"/>
                  <a:pt x="3583" y="3665"/>
                  <a:pt x="3583" y="3697"/>
                </a:cubicBezTo>
                <a:cubicBezTo>
                  <a:pt x="3583" y="3708"/>
                  <a:pt x="3530" y="3775"/>
                  <a:pt x="3465" y="3846"/>
                </a:cubicBezTo>
                <a:cubicBezTo>
                  <a:pt x="3400" y="3917"/>
                  <a:pt x="3251" y="4099"/>
                  <a:pt x="3136" y="4252"/>
                </a:cubicBezTo>
                <a:cubicBezTo>
                  <a:pt x="2936" y="4519"/>
                  <a:pt x="2573" y="4948"/>
                  <a:pt x="2320" y="5217"/>
                </a:cubicBezTo>
                <a:cubicBezTo>
                  <a:pt x="2255" y="5286"/>
                  <a:pt x="2202" y="5357"/>
                  <a:pt x="2201" y="5374"/>
                </a:cubicBezTo>
                <a:cubicBezTo>
                  <a:pt x="2201" y="5392"/>
                  <a:pt x="2138" y="5478"/>
                  <a:pt x="2061" y="5567"/>
                </a:cubicBezTo>
                <a:cubicBezTo>
                  <a:pt x="1694" y="5992"/>
                  <a:pt x="1645" y="6065"/>
                  <a:pt x="1403" y="6545"/>
                </a:cubicBezTo>
                <a:cubicBezTo>
                  <a:pt x="1356" y="6639"/>
                  <a:pt x="1303" y="6723"/>
                  <a:pt x="1285" y="6731"/>
                </a:cubicBezTo>
                <a:cubicBezTo>
                  <a:pt x="1267" y="6739"/>
                  <a:pt x="1253" y="6773"/>
                  <a:pt x="1253" y="6807"/>
                </a:cubicBezTo>
                <a:cubicBezTo>
                  <a:pt x="1253" y="6841"/>
                  <a:pt x="1234" y="6868"/>
                  <a:pt x="1213" y="6868"/>
                </a:cubicBezTo>
                <a:cubicBezTo>
                  <a:pt x="1192" y="6868"/>
                  <a:pt x="1163" y="6917"/>
                  <a:pt x="1148" y="6977"/>
                </a:cubicBezTo>
                <a:cubicBezTo>
                  <a:pt x="1133" y="7038"/>
                  <a:pt x="1102" y="7087"/>
                  <a:pt x="1078" y="7087"/>
                </a:cubicBezTo>
                <a:cubicBezTo>
                  <a:pt x="1055" y="7087"/>
                  <a:pt x="1037" y="7142"/>
                  <a:pt x="1037" y="7210"/>
                </a:cubicBezTo>
                <a:cubicBezTo>
                  <a:pt x="1037" y="7277"/>
                  <a:pt x="1019" y="7351"/>
                  <a:pt x="997" y="7374"/>
                </a:cubicBezTo>
                <a:cubicBezTo>
                  <a:pt x="910" y="7466"/>
                  <a:pt x="777" y="7751"/>
                  <a:pt x="777" y="7847"/>
                </a:cubicBezTo>
                <a:cubicBezTo>
                  <a:pt x="777" y="7904"/>
                  <a:pt x="748" y="7975"/>
                  <a:pt x="712" y="8005"/>
                </a:cubicBezTo>
                <a:cubicBezTo>
                  <a:pt x="676" y="8035"/>
                  <a:pt x="648" y="8101"/>
                  <a:pt x="648" y="8153"/>
                </a:cubicBezTo>
                <a:cubicBezTo>
                  <a:pt x="648" y="8205"/>
                  <a:pt x="609" y="8326"/>
                  <a:pt x="561" y="8420"/>
                </a:cubicBezTo>
                <a:cubicBezTo>
                  <a:pt x="514" y="8514"/>
                  <a:pt x="475" y="8634"/>
                  <a:pt x="475" y="8688"/>
                </a:cubicBezTo>
                <a:cubicBezTo>
                  <a:pt x="475" y="8741"/>
                  <a:pt x="455" y="8798"/>
                  <a:pt x="432" y="8813"/>
                </a:cubicBezTo>
                <a:cubicBezTo>
                  <a:pt x="408" y="8828"/>
                  <a:pt x="388" y="8875"/>
                  <a:pt x="388" y="8919"/>
                </a:cubicBezTo>
                <a:cubicBezTo>
                  <a:pt x="388" y="8963"/>
                  <a:pt x="359" y="9023"/>
                  <a:pt x="324" y="9053"/>
                </a:cubicBezTo>
                <a:cubicBezTo>
                  <a:pt x="276" y="9094"/>
                  <a:pt x="259" y="9201"/>
                  <a:pt x="259" y="9467"/>
                </a:cubicBezTo>
                <a:cubicBezTo>
                  <a:pt x="259" y="9761"/>
                  <a:pt x="243" y="9847"/>
                  <a:pt x="172" y="9938"/>
                </a:cubicBezTo>
                <a:cubicBezTo>
                  <a:pt x="118" y="10007"/>
                  <a:pt x="86" y="10116"/>
                  <a:pt x="86" y="10226"/>
                </a:cubicBezTo>
                <a:cubicBezTo>
                  <a:pt x="86" y="10323"/>
                  <a:pt x="67" y="10414"/>
                  <a:pt x="44" y="10429"/>
                </a:cubicBezTo>
                <a:cubicBezTo>
                  <a:pt x="20" y="10443"/>
                  <a:pt x="0" y="10573"/>
                  <a:pt x="0" y="10715"/>
                </a:cubicBezTo>
                <a:cubicBezTo>
                  <a:pt x="0" y="10859"/>
                  <a:pt x="20" y="10975"/>
                  <a:pt x="44" y="10975"/>
                </a:cubicBezTo>
                <a:cubicBezTo>
                  <a:pt x="67" y="10975"/>
                  <a:pt x="86" y="11072"/>
                  <a:pt x="86" y="11191"/>
                </a:cubicBezTo>
                <a:cubicBezTo>
                  <a:pt x="86" y="11310"/>
                  <a:pt x="106" y="11419"/>
                  <a:pt x="130" y="11434"/>
                </a:cubicBezTo>
                <a:cubicBezTo>
                  <a:pt x="156" y="11450"/>
                  <a:pt x="172" y="11795"/>
                  <a:pt x="172" y="12323"/>
                </a:cubicBezTo>
                <a:cubicBezTo>
                  <a:pt x="172" y="12912"/>
                  <a:pt x="188" y="13201"/>
                  <a:pt x="222" y="13236"/>
                </a:cubicBezTo>
                <a:cubicBezTo>
                  <a:pt x="259" y="13273"/>
                  <a:pt x="258" y="13318"/>
                  <a:pt x="218" y="13416"/>
                </a:cubicBezTo>
                <a:cubicBezTo>
                  <a:pt x="139" y="13610"/>
                  <a:pt x="213" y="14202"/>
                  <a:pt x="329" y="14299"/>
                </a:cubicBezTo>
                <a:cubicBezTo>
                  <a:pt x="362" y="14326"/>
                  <a:pt x="388" y="14392"/>
                  <a:pt x="388" y="14446"/>
                </a:cubicBezTo>
                <a:cubicBezTo>
                  <a:pt x="388" y="14499"/>
                  <a:pt x="415" y="14601"/>
                  <a:pt x="448" y="14671"/>
                </a:cubicBezTo>
                <a:cubicBezTo>
                  <a:pt x="481" y="14740"/>
                  <a:pt x="544" y="14876"/>
                  <a:pt x="587" y="14972"/>
                </a:cubicBezTo>
                <a:cubicBezTo>
                  <a:pt x="631" y="15068"/>
                  <a:pt x="691" y="15173"/>
                  <a:pt x="721" y="15204"/>
                </a:cubicBezTo>
                <a:cubicBezTo>
                  <a:pt x="752" y="15236"/>
                  <a:pt x="777" y="15281"/>
                  <a:pt x="777" y="15305"/>
                </a:cubicBezTo>
                <a:cubicBezTo>
                  <a:pt x="777" y="15329"/>
                  <a:pt x="836" y="15435"/>
                  <a:pt x="907" y="15539"/>
                </a:cubicBezTo>
                <a:cubicBezTo>
                  <a:pt x="978" y="15644"/>
                  <a:pt x="1037" y="15742"/>
                  <a:pt x="1037" y="15757"/>
                </a:cubicBezTo>
                <a:cubicBezTo>
                  <a:pt x="1037" y="15802"/>
                  <a:pt x="1178" y="15935"/>
                  <a:pt x="1349" y="16050"/>
                </a:cubicBezTo>
                <a:cubicBezTo>
                  <a:pt x="1438" y="16110"/>
                  <a:pt x="1575" y="16235"/>
                  <a:pt x="1652" y="16327"/>
                </a:cubicBezTo>
                <a:cubicBezTo>
                  <a:pt x="1729" y="16420"/>
                  <a:pt x="1884" y="16584"/>
                  <a:pt x="1997" y="16693"/>
                </a:cubicBezTo>
                <a:cubicBezTo>
                  <a:pt x="2110" y="16801"/>
                  <a:pt x="2202" y="16907"/>
                  <a:pt x="2202" y="16927"/>
                </a:cubicBezTo>
                <a:cubicBezTo>
                  <a:pt x="2202" y="16947"/>
                  <a:pt x="2266" y="17030"/>
                  <a:pt x="2344" y="17112"/>
                </a:cubicBezTo>
                <a:cubicBezTo>
                  <a:pt x="2423" y="17194"/>
                  <a:pt x="2516" y="17316"/>
                  <a:pt x="2550" y="17383"/>
                </a:cubicBezTo>
                <a:cubicBezTo>
                  <a:pt x="2664" y="17607"/>
                  <a:pt x="2917" y="17810"/>
                  <a:pt x="3308" y="17990"/>
                </a:cubicBezTo>
                <a:cubicBezTo>
                  <a:pt x="3448" y="18055"/>
                  <a:pt x="3620" y="18154"/>
                  <a:pt x="3691" y="18211"/>
                </a:cubicBezTo>
                <a:cubicBezTo>
                  <a:pt x="3874" y="18358"/>
                  <a:pt x="3890" y="18369"/>
                  <a:pt x="4059" y="18486"/>
                </a:cubicBezTo>
                <a:cubicBezTo>
                  <a:pt x="4142" y="18544"/>
                  <a:pt x="4298" y="18674"/>
                  <a:pt x="4404" y="18777"/>
                </a:cubicBezTo>
                <a:cubicBezTo>
                  <a:pt x="4511" y="18880"/>
                  <a:pt x="4731" y="19094"/>
                  <a:pt x="4894" y="19251"/>
                </a:cubicBezTo>
                <a:cubicBezTo>
                  <a:pt x="5057" y="19408"/>
                  <a:pt x="5208" y="19537"/>
                  <a:pt x="5230" y="19537"/>
                </a:cubicBezTo>
                <a:cubicBezTo>
                  <a:pt x="5252" y="19537"/>
                  <a:pt x="5385" y="19654"/>
                  <a:pt x="5526" y="19798"/>
                </a:cubicBezTo>
                <a:cubicBezTo>
                  <a:pt x="5667" y="19942"/>
                  <a:pt x="5812" y="20061"/>
                  <a:pt x="5849" y="20061"/>
                </a:cubicBezTo>
                <a:cubicBezTo>
                  <a:pt x="5885" y="20061"/>
                  <a:pt x="5915" y="20078"/>
                  <a:pt x="5915" y="20099"/>
                </a:cubicBezTo>
                <a:cubicBezTo>
                  <a:pt x="5915" y="20119"/>
                  <a:pt x="6029" y="20198"/>
                  <a:pt x="6169" y="20273"/>
                </a:cubicBezTo>
                <a:cubicBezTo>
                  <a:pt x="6308" y="20348"/>
                  <a:pt x="6447" y="20440"/>
                  <a:pt x="6478" y="20477"/>
                </a:cubicBezTo>
                <a:cubicBezTo>
                  <a:pt x="6546" y="20560"/>
                  <a:pt x="7318" y="20954"/>
                  <a:pt x="7642" y="21072"/>
                </a:cubicBezTo>
                <a:cubicBezTo>
                  <a:pt x="7773" y="21119"/>
                  <a:pt x="7915" y="21177"/>
                  <a:pt x="7958" y="21201"/>
                </a:cubicBezTo>
                <a:cubicBezTo>
                  <a:pt x="8000" y="21224"/>
                  <a:pt x="8116" y="21255"/>
                  <a:pt x="8216" y="21269"/>
                </a:cubicBezTo>
                <a:cubicBezTo>
                  <a:pt x="8316" y="21283"/>
                  <a:pt x="8525" y="21322"/>
                  <a:pt x="8679" y="21357"/>
                </a:cubicBezTo>
                <a:cubicBezTo>
                  <a:pt x="9060" y="21444"/>
                  <a:pt x="9567" y="21496"/>
                  <a:pt x="10060" y="21500"/>
                </a:cubicBezTo>
                <a:cubicBezTo>
                  <a:pt x="10286" y="21502"/>
                  <a:pt x="10500" y="21523"/>
                  <a:pt x="10536" y="21546"/>
                </a:cubicBezTo>
                <a:cubicBezTo>
                  <a:pt x="10613" y="21598"/>
                  <a:pt x="12469" y="21576"/>
                  <a:pt x="13234" y="21514"/>
                </a:cubicBezTo>
                <a:cubicBezTo>
                  <a:pt x="13673" y="21478"/>
                  <a:pt x="14108" y="21396"/>
                  <a:pt x="14378" y="21295"/>
                </a:cubicBezTo>
                <a:cubicBezTo>
                  <a:pt x="14413" y="21282"/>
                  <a:pt x="14471" y="21266"/>
                  <a:pt x="14505" y="21259"/>
                </a:cubicBezTo>
                <a:cubicBezTo>
                  <a:pt x="14573" y="21245"/>
                  <a:pt x="14618" y="21225"/>
                  <a:pt x="14983" y="21051"/>
                </a:cubicBezTo>
                <a:cubicBezTo>
                  <a:pt x="15113" y="20988"/>
                  <a:pt x="15355" y="20886"/>
                  <a:pt x="15520" y="20824"/>
                </a:cubicBezTo>
                <a:cubicBezTo>
                  <a:pt x="15781" y="20725"/>
                  <a:pt x="16409" y="20309"/>
                  <a:pt x="16504" y="20172"/>
                </a:cubicBezTo>
                <a:cubicBezTo>
                  <a:pt x="16521" y="20147"/>
                  <a:pt x="16536" y="20141"/>
                  <a:pt x="16536" y="20159"/>
                </a:cubicBezTo>
                <a:cubicBezTo>
                  <a:pt x="16536" y="20176"/>
                  <a:pt x="16680" y="20049"/>
                  <a:pt x="16855" y="19875"/>
                </a:cubicBezTo>
                <a:cubicBezTo>
                  <a:pt x="17030" y="19701"/>
                  <a:pt x="17230" y="19508"/>
                  <a:pt x="17298" y="19445"/>
                </a:cubicBezTo>
                <a:cubicBezTo>
                  <a:pt x="17527" y="19236"/>
                  <a:pt x="18088" y="18620"/>
                  <a:pt x="18140" y="18521"/>
                </a:cubicBezTo>
                <a:cubicBezTo>
                  <a:pt x="18168" y="18467"/>
                  <a:pt x="18204" y="18413"/>
                  <a:pt x="18221" y="18401"/>
                </a:cubicBezTo>
                <a:cubicBezTo>
                  <a:pt x="18274" y="18365"/>
                  <a:pt x="18739" y="17618"/>
                  <a:pt x="18739" y="17571"/>
                </a:cubicBezTo>
                <a:cubicBezTo>
                  <a:pt x="18739" y="17547"/>
                  <a:pt x="18754" y="17527"/>
                  <a:pt x="18772" y="17527"/>
                </a:cubicBezTo>
                <a:cubicBezTo>
                  <a:pt x="18789" y="17527"/>
                  <a:pt x="18829" y="17463"/>
                  <a:pt x="18860" y="17385"/>
                </a:cubicBezTo>
                <a:cubicBezTo>
                  <a:pt x="18890" y="17307"/>
                  <a:pt x="18943" y="17187"/>
                  <a:pt x="18978" y="17119"/>
                </a:cubicBezTo>
                <a:cubicBezTo>
                  <a:pt x="19013" y="17051"/>
                  <a:pt x="19041" y="16968"/>
                  <a:pt x="19041" y="16933"/>
                </a:cubicBezTo>
                <a:cubicBezTo>
                  <a:pt x="19041" y="16899"/>
                  <a:pt x="19058" y="16837"/>
                  <a:pt x="19080" y="16795"/>
                </a:cubicBezTo>
                <a:cubicBezTo>
                  <a:pt x="19101" y="16753"/>
                  <a:pt x="19143" y="16631"/>
                  <a:pt x="19171" y="16523"/>
                </a:cubicBezTo>
                <a:cubicBezTo>
                  <a:pt x="19200" y="16415"/>
                  <a:pt x="19240" y="16281"/>
                  <a:pt x="19261" y="16225"/>
                </a:cubicBezTo>
                <a:cubicBezTo>
                  <a:pt x="19283" y="16170"/>
                  <a:pt x="19300" y="16060"/>
                  <a:pt x="19300" y="15980"/>
                </a:cubicBezTo>
                <a:cubicBezTo>
                  <a:pt x="19300" y="15900"/>
                  <a:pt x="19330" y="15810"/>
                  <a:pt x="19365" y="15780"/>
                </a:cubicBezTo>
                <a:cubicBezTo>
                  <a:pt x="19401" y="15750"/>
                  <a:pt x="19429" y="15660"/>
                  <a:pt x="19429" y="15580"/>
                </a:cubicBezTo>
                <a:cubicBezTo>
                  <a:pt x="19429" y="15501"/>
                  <a:pt x="19449" y="15424"/>
                  <a:pt x="19473" y="15409"/>
                </a:cubicBezTo>
                <a:cubicBezTo>
                  <a:pt x="19497" y="15394"/>
                  <a:pt x="19516" y="15298"/>
                  <a:pt x="19516" y="15195"/>
                </a:cubicBezTo>
                <a:cubicBezTo>
                  <a:pt x="19516" y="15092"/>
                  <a:pt x="19530" y="14995"/>
                  <a:pt x="19547" y="14977"/>
                </a:cubicBezTo>
                <a:cubicBezTo>
                  <a:pt x="19597" y="14927"/>
                  <a:pt x="19685" y="14548"/>
                  <a:pt x="19687" y="14374"/>
                </a:cubicBezTo>
                <a:cubicBezTo>
                  <a:pt x="19688" y="14286"/>
                  <a:pt x="19718" y="14185"/>
                  <a:pt x="19753" y="14148"/>
                </a:cubicBezTo>
                <a:cubicBezTo>
                  <a:pt x="19789" y="14112"/>
                  <a:pt x="19819" y="14023"/>
                  <a:pt x="19819" y="13951"/>
                </a:cubicBezTo>
                <a:cubicBezTo>
                  <a:pt x="19819" y="13879"/>
                  <a:pt x="19837" y="13807"/>
                  <a:pt x="19861" y="13792"/>
                </a:cubicBezTo>
                <a:cubicBezTo>
                  <a:pt x="19885" y="13777"/>
                  <a:pt x="19905" y="13718"/>
                  <a:pt x="19905" y="13661"/>
                </a:cubicBezTo>
                <a:cubicBezTo>
                  <a:pt x="19905" y="13604"/>
                  <a:pt x="19950" y="13472"/>
                  <a:pt x="20004" y="13369"/>
                </a:cubicBezTo>
                <a:cubicBezTo>
                  <a:pt x="20059" y="13266"/>
                  <a:pt x="20124" y="13142"/>
                  <a:pt x="20149" y="13094"/>
                </a:cubicBezTo>
                <a:cubicBezTo>
                  <a:pt x="20173" y="13046"/>
                  <a:pt x="20216" y="12963"/>
                  <a:pt x="20243" y="12909"/>
                </a:cubicBezTo>
                <a:cubicBezTo>
                  <a:pt x="20271" y="12855"/>
                  <a:pt x="20293" y="12781"/>
                  <a:pt x="20293" y="12745"/>
                </a:cubicBezTo>
                <a:cubicBezTo>
                  <a:pt x="20293" y="12709"/>
                  <a:pt x="20310" y="12679"/>
                  <a:pt x="20331" y="12679"/>
                </a:cubicBezTo>
                <a:cubicBezTo>
                  <a:pt x="20352" y="12679"/>
                  <a:pt x="20401" y="12611"/>
                  <a:pt x="20440" y="12527"/>
                </a:cubicBezTo>
                <a:cubicBezTo>
                  <a:pt x="20479" y="12444"/>
                  <a:pt x="20530" y="12364"/>
                  <a:pt x="20553" y="12350"/>
                </a:cubicBezTo>
                <a:cubicBezTo>
                  <a:pt x="20577" y="12336"/>
                  <a:pt x="20596" y="12285"/>
                  <a:pt x="20596" y="12239"/>
                </a:cubicBezTo>
                <a:cubicBezTo>
                  <a:pt x="20596" y="12192"/>
                  <a:pt x="20615" y="12155"/>
                  <a:pt x="20638" y="12155"/>
                </a:cubicBezTo>
                <a:cubicBezTo>
                  <a:pt x="20662" y="12155"/>
                  <a:pt x="20682" y="12132"/>
                  <a:pt x="20682" y="12106"/>
                </a:cubicBezTo>
                <a:cubicBezTo>
                  <a:pt x="20682" y="12080"/>
                  <a:pt x="20721" y="12009"/>
                  <a:pt x="20768" y="11948"/>
                </a:cubicBezTo>
                <a:cubicBezTo>
                  <a:pt x="20816" y="11887"/>
                  <a:pt x="20854" y="11792"/>
                  <a:pt x="20854" y="11736"/>
                </a:cubicBezTo>
                <a:cubicBezTo>
                  <a:pt x="20854" y="11681"/>
                  <a:pt x="20884" y="11606"/>
                  <a:pt x="20920" y="11570"/>
                </a:cubicBezTo>
                <a:cubicBezTo>
                  <a:pt x="20955" y="11534"/>
                  <a:pt x="20984" y="11491"/>
                  <a:pt x="20984" y="11474"/>
                </a:cubicBezTo>
                <a:cubicBezTo>
                  <a:pt x="20984" y="11456"/>
                  <a:pt x="21071" y="11358"/>
                  <a:pt x="21178" y="11256"/>
                </a:cubicBezTo>
                <a:cubicBezTo>
                  <a:pt x="21285" y="11154"/>
                  <a:pt x="21372" y="11050"/>
                  <a:pt x="21372" y="11023"/>
                </a:cubicBezTo>
                <a:cubicBezTo>
                  <a:pt x="21372" y="10997"/>
                  <a:pt x="21392" y="10975"/>
                  <a:pt x="21416" y="10975"/>
                </a:cubicBezTo>
                <a:cubicBezTo>
                  <a:pt x="21440" y="10975"/>
                  <a:pt x="21459" y="10880"/>
                  <a:pt x="21459" y="10765"/>
                </a:cubicBezTo>
                <a:cubicBezTo>
                  <a:pt x="21459" y="10649"/>
                  <a:pt x="21476" y="10536"/>
                  <a:pt x="21498" y="10514"/>
                </a:cubicBezTo>
                <a:cubicBezTo>
                  <a:pt x="21572" y="10434"/>
                  <a:pt x="21599" y="10030"/>
                  <a:pt x="21599" y="8965"/>
                </a:cubicBezTo>
                <a:cubicBezTo>
                  <a:pt x="21600" y="7914"/>
                  <a:pt x="21575" y="7548"/>
                  <a:pt x="21498" y="7500"/>
                </a:cubicBezTo>
                <a:cubicBezTo>
                  <a:pt x="21477" y="7486"/>
                  <a:pt x="21459" y="7369"/>
                  <a:pt x="21459" y="7240"/>
                </a:cubicBezTo>
                <a:cubicBezTo>
                  <a:pt x="21459" y="7111"/>
                  <a:pt x="21440" y="6992"/>
                  <a:pt x="21416" y="6977"/>
                </a:cubicBezTo>
                <a:cubicBezTo>
                  <a:pt x="21392" y="6963"/>
                  <a:pt x="21372" y="6864"/>
                  <a:pt x="21372" y="6757"/>
                </a:cubicBezTo>
                <a:cubicBezTo>
                  <a:pt x="21372" y="6650"/>
                  <a:pt x="21356" y="6563"/>
                  <a:pt x="21335" y="6563"/>
                </a:cubicBezTo>
                <a:cubicBezTo>
                  <a:pt x="21314" y="6563"/>
                  <a:pt x="21253" y="6460"/>
                  <a:pt x="21200" y="6333"/>
                </a:cubicBezTo>
                <a:cubicBezTo>
                  <a:pt x="21134" y="6178"/>
                  <a:pt x="21004" y="6006"/>
                  <a:pt x="20793" y="5799"/>
                </a:cubicBezTo>
                <a:cubicBezTo>
                  <a:pt x="20622" y="5631"/>
                  <a:pt x="20435" y="5424"/>
                  <a:pt x="20378" y="5340"/>
                </a:cubicBezTo>
                <a:cubicBezTo>
                  <a:pt x="20321" y="5256"/>
                  <a:pt x="20246" y="5157"/>
                  <a:pt x="20211" y="5121"/>
                </a:cubicBezTo>
                <a:cubicBezTo>
                  <a:pt x="20176" y="5085"/>
                  <a:pt x="19983" y="4804"/>
                  <a:pt x="19782" y="4495"/>
                </a:cubicBezTo>
                <a:cubicBezTo>
                  <a:pt x="19581" y="4187"/>
                  <a:pt x="19391" y="3924"/>
                  <a:pt x="19359" y="3912"/>
                </a:cubicBezTo>
                <a:cubicBezTo>
                  <a:pt x="19327" y="3900"/>
                  <a:pt x="19300" y="3867"/>
                  <a:pt x="19300" y="3840"/>
                </a:cubicBezTo>
                <a:cubicBezTo>
                  <a:pt x="19299" y="3812"/>
                  <a:pt x="19212" y="3694"/>
                  <a:pt x="19106" y="3577"/>
                </a:cubicBezTo>
                <a:cubicBezTo>
                  <a:pt x="18999" y="3460"/>
                  <a:pt x="18912" y="3348"/>
                  <a:pt x="18912" y="3329"/>
                </a:cubicBezTo>
                <a:cubicBezTo>
                  <a:pt x="18912" y="3310"/>
                  <a:pt x="18853" y="3234"/>
                  <a:pt x="18782" y="3162"/>
                </a:cubicBezTo>
                <a:cubicBezTo>
                  <a:pt x="18711" y="3090"/>
                  <a:pt x="18652" y="3010"/>
                  <a:pt x="18652" y="2984"/>
                </a:cubicBezTo>
                <a:cubicBezTo>
                  <a:pt x="18652" y="2958"/>
                  <a:pt x="18635" y="2937"/>
                  <a:pt x="18613" y="2937"/>
                </a:cubicBezTo>
                <a:cubicBezTo>
                  <a:pt x="18591" y="2937"/>
                  <a:pt x="18561" y="2902"/>
                  <a:pt x="18547" y="2858"/>
                </a:cubicBezTo>
                <a:cubicBezTo>
                  <a:pt x="18534" y="2815"/>
                  <a:pt x="18377" y="2633"/>
                  <a:pt x="18201" y="2454"/>
                </a:cubicBezTo>
                <a:cubicBezTo>
                  <a:pt x="17515" y="1760"/>
                  <a:pt x="17486" y="1737"/>
                  <a:pt x="17141" y="1630"/>
                </a:cubicBezTo>
                <a:cubicBezTo>
                  <a:pt x="16750" y="1509"/>
                  <a:pt x="16541" y="1419"/>
                  <a:pt x="16442" y="1332"/>
                </a:cubicBezTo>
                <a:cubicBezTo>
                  <a:pt x="16401" y="1296"/>
                  <a:pt x="16274" y="1249"/>
                  <a:pt x="16160" y="1228"/>
                </a:cubicBezTo>
                <a:cubicBezTo>
                  <a:pt x="16047" y="1207"/>
                  <a:pt x="15760" y="1092"/>
                  <a:pt x="15522" y="973"/>
                </a:cubicBezTo>
                <a:cubicBezTo>
                  <a:pt x="15285" y="853"/>
                  <a:pt x="15013" y="724"/>
                  <a:pt x="14918" y="686"/>
                </a:cubicBezTo>
                <a:cubicBezTo>
                  <a:pt x="14648" y="576"/>
                  <a:pt x="14056" y="492"/>
                  <a:pt x="13544" y="491"/>
                </a:cubicBezTo>
                <a:cubicBezTo>
                  <a:pt x="13257" y="491"/>
                  <a:pt x="13041" y="471"/>
                  <a:pt x="12983" y="438"/>
                </a:cubicBezTo>
                <a:cubicBezTo>
                  <a:pt x="12931" y="408"/>
                  <a:pt x="12753" y="370"/>
                  <a:pt x="12586" y="352"/>
                </a:cubicBezTo>
                <a:cubicBezTo>
                  <a:pt x="11960" y="284"/>
                  <a:pt x="11675" y="239"/>
                  <a:pt x="11529" y="188"/>
                </a:cubicBezTo>
                <a:cubicBezTo>
                  <a:pt x="11281" y="101"/>
                  <a:pt x="10663" y="2"/>
                  <a:pt x="10362" y="0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EBA873-4B96-EDB2-6842-A9DEEAAFC86D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48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0FEE-D53B-F8B3-3AD3-E2BBA3CF4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9ED8BF56-2EA4-5491-F170-DA22484429FD}"/>
              </a:ext>
            </a:extLst>
          </p:cNvPr>
          <p:cNvSpPr txBox="1"/>
          <p:nvPr/>
        </p:nvSpPr>
        <p:spPr>
          <a:xfrm>
            <a:off x="776416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8B531D7-B43E-88CE-9427-7E19092F2BF9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A883C1-DDE8-B1F9-8109-BDFBBAEF8A51}"/>
              </a:ext>
            </a:extLst>
          </p:cNvPr>
          <p:cNvGrpSpPr/>
          <p:nvPr/>
        </p:nvGrpSpPr>
        <p:grpSpPr>
          <a:xfrm>
            <a:off x="685800" y="242685"/>
            <a:ext cx="10820095" cy="730037"/>
            <a:chOff x="685800" y="242685"/>
            <a:chExt cx="10820095" cy="730037"/>
          </a:xfrm>
        </p:grpSpPr>
        <p:pic>
          <p:nvPicPr>
            <p:cNvPr id="20" name="Image 0" descr="sagwg_trim.png">
              <a:extLst>
                <a:ext uri="{FF2B5EF4-FFF2-40B4-BE49-F238E27FC236}">
                  <a16:creationId xmlns:a16="http://schemas.microsoft.com/office/drawing/2014/main" id="{E2FAFF9D-05AF-461A-1801-513E04388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9D9CAFE-BD54-9C6B-B51C-ED66AEAB50C9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2" name="Shape 0">
                <a:extLst>
                  <a:ext uri="{FF2B5EF4-FFF2-40B4-BE49-F238E27FC236}">
                    <a16:creationId xmlns:a16="http://schemas.microsoft.com/office/drawing/2014/main" id="{54F068A4-BF50-72BD-628D-7FC4779B3E43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" name="Text 1">
                <a:extLst>
                  <a:ext uri="{FF2B5EF4-FFF2-40B4-BE49-F238E27FC236}">
                    <a16:creationId xmlns:a16="http://schemas.microsoft.com/office/drawing/2014/main" id="{83EE3AED-19C3-1019-6BA8-56C4AC26B5B9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buSzPct val="100000"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What is Geodesy?</a:t>
                </a:r>
                <a:r>
                  <a:rPr lang="en-ZA" sz="3200" b="1" dirty="0"/>
                  <a:t> </a:t>
                </a:r>
                <a:br>
                  <a:rPr lang="en-ZA" sz="3200" b="1" dirty="0"/>
                </a:br>
                <a:r>
                  <a:rPr lang="en-ZA" sz="1400" b="1" dirty="0"/>
                  <a:t>Geodesy</a:t>
                </a:r>
                <a:r>
                  <a:rPr lang="en-ZA" sz="1400" dirty="0"/>
                  <a:t> is the science of measuring the Earth’s dynamic shape, its gravity field, and its orientation and motion in space</a:t>
                </a:r>
                <a:endParaRPr lang="en-US" sz="1400" dirty="0"/>
              </a:p>
            </p:txBody>
          </p:sp>
        </p:grpSp>
      </p:grpSp>
      <p:pic>
        <p:nvPicPr>
          <p:cNvPr id="5" name="pasted-movie.png" descr="pasted-movie.png">
            <a:extLst>
              <a:ext uri="{FF2B5EF4-FFF2-40B4-BE49-F238E27FC236}">
                <a16:creationId xmlns:a16="http://schemas.microsoft.com/office/drawing/2014/main" id="{D52815FD-E3DC-36F9-6BB5-DE4C18A676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988"/>
          <a:stretch>
            <a:fillRect/>
          </a:stretch>
        </p:blipFill>
        <p:spPr>
          <a:xfrm>
            <a:off x="644278" y="1363567"/>
            <a:ext cx="2884736" cy="2648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asted-movie.png" descr="pasted-movie.png">
            <a:extLst>
              <a:ext uri="{FF2B5EF4-FFF2-40B4-BE49-F238E27FC236}">
                <a16:creationId xmlns:a16="http://schemas.microsoft.com/office/drawing/2014/main" id="{140E166F-0134-9783-30B5-4705790DDA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81"/>
          <a:stretch>
            <a:fillRect/>
          </a:stretch>
        </p:blipFill>
        <p:spPr>
          <a:xfrm>
            <a:off x="630423" y="3998396"/>
            <a:ext cx="2884736" cy="2653627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(Space) geodesy">
            <a:extLst>
              <a:ext uri="{FF2B5EF4-FFF2-40B4-BE49-F238E27FC236}">
                <a16:creationId xmlns:a16="http://schemas.microsoft.com/office/drawing/2014/main" id="{39A3F021-368D-88CA-C3B8-05F63CE11446}"/>
              </a:ext>
            </a:extLst>
          </p:cNvPr>
          <p:cNvSpPr txBox="1">
            <a:spLocks/>
          </p:cNvSpPr>
          <p:nvPr/>
        </p:nvSpPr>
        <p:spPr>
          <a:xfrm>
            <a:off x="3596554" y="1544766"/>
            <a:ext cx="4172377" cy="360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 marL="0" marR="0" indent="0" algn="l" defTabSz="2438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53585F"/>
                </a:solidFill>
                <a:uFillTx/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9pPr>
          </a:lstStyle>
          <a:p>
            <a:pPr hangingPunct="1"/>
            <a:r>
              <a:rPr lang="en-ZA" sz="2800" dirty="0"/>
              <a:t>  (Space) geodesy</a:t>
            </a:r>
          </a:p>
        </p:txBody>
      </p:sp>
    </p:spTree>
    <p:extLst>
      <p:ext uri="{BB962C8B-B14F-4D97-AF65-F5344CB8AC3E}">
        <p14:creationId xmlns:p14="http://schemas.microsoft.com/office/powerpoint/2010/main" val="1817725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E4A6B-5912-E55C-B243-266B6D6C4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438E1DCA-C053-C631-2010-4684D56E138F}"/>
              </a:ext>
            </a:extLst>
          </p:cNvPr>
          <p:cNvSpPr txBox="1"/>
          <p:nvPr/>
        </p:nvSpPr>
        <p:spPr>
          <a:xfrm>
            <a:off x="776416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EC5A09A-5A15-7BC6-5D1E-284773F33028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5878D5-41CE-1DDA-4914-C7A93DB2DC5F}"/>
              </a:ext>
            </a:extLst>
          </p:cNvPr>
          <p:cNvGrpSpPr/>
          <p:nvPr/>
        </p:nvGrpSpPr>
        <p:grpSpPr>
          <a:xfrm>
            <a:off x="685800" y="242685"/>
            <a:ext cx="10820095" cy="730037"/>
            <a:chOff x="685800" y="242685"/>
            <a:chExt cx="10820095" cy="730037"/>
          </a:xfrm>
        </p:grpSpPr>
        <p:pic>
          <p:nvPicPr>
            <p:cNvPr id="20" name="Image 0" descr="sagwg_trim.png">
              <a:extLst>
                <a:ext uri="{FF2B5EF4-FFF2-40B4-BE49-F238E27FC236}">
                  <a16:creationId xmlns:a16="http://schemas.microsoft.com/office/drawing/2014/main" id="{B2EC7639-D5CE-4DA5-6814-79B4EE770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6A78FCE-F2EC-A2C8-FA68-12427058937F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2" name="Shape 0">
                <a:extLst>
                  <a:ext uri="{FF2B5EF4-FFF2-40B4-BE49-F238E27FC236}">
                    <a16:creationId xmlns:a16="http://schemas.microsoft.com/office/drawing/2014/main" id="{67D3F452-E932-072E-9657-828387F3C885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 1">
                <a:extLst>
                  <a:ext uri="{FF2B5EF4-FFF2-40B4-BE49-F238E27FC236}">
                    <a16:creationId xmlns:a16="http://schemas.microsoft.com/office/drawing/2014/main" id="{58E918DC-244C-D695-B266-A1C07E55855C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buSzPct val="100000"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What is Geodesy?</a:t>
                </a:r>
                <a:r>
                  <a:rPr lang="en-ZA" sz="3200" b="1" dirty="0"/>
                  <a:t> </a:t>
                </a:r>
                <a:br>
                  <a:rPr lang="en-ZA" sz="3200" b="1" dirty="0"/>
                </a:br>
                <a:r>
                  <a:rPr lang="en-ZA" sz="1400" b="1" dirty="0"/>
                  <a:t>Geodesy</a:t>
                </a:r>
                <a:r>
                  <a:rPr lang="en-ZA" sz="1400" dirty="0"/>
                  <a:t> is the science of measuring the Earth’s dynamic shape, its gravity field, and its orientation and motion in space</a:t>
                </a:r>
                <a:endParaRPr lang="en-US" sz="1400" dirty="0"/>
              </a:p>
            </p:txBody>
          </p:sp>
        </p:grpSp>
      </p:grpSp>
      <p:sp>
        <p:nvSpPr>
          <p:cNvPr id="2" name="(Space) geodesy">
            <a:extLst>
              <a:ext uri="{FF2B5EF4-FFF2-40B4-BE49-F238E27FC236}">
                <a16:creationId xmlns:a16="http://schemas.microsoft.com/office/drawing/2014/main" id="{7BD6338F-0160-41CE-8D5C-73C2A5425DE7}"/>
              </a:ext>
            </a:extLst>
          </p:cNvPr>
          <p:cNvSpPr txBox="1">
            <a:spLocks/>
          </p:cNvSpPr>
          <p:nvPr/>
        </p:nvSpPr>
        <p:spPr>
          <a:xfrm>
            <a:off x="3596554" y="1544766"/>
            <a:ext cx="4172377" cy="360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 marL="0" marR="0" indent="0" algn="l" defTabSz="2438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53585F"/>
                </a:solidFill>
                <a:uFillTx/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9pPr>
          </a:lstStyle>
          <a:p>
            <a:pPr hangingPunct="1"/>
            <a:r>
              <a:rPr lang="en-ZA" sz="2800" dirty="0"/>
              <a:t>  (Space) geodesy</a:t>
            </a:r>
          </a:p>
        </p:txBody>
      </p:sp>
      <p:graphicFrame>
        <p:nvGraphicFramePr>
          <p:cNvPr id="4" name="Table 1">
            <a:extLst>
              <a:ext uri="{FF2B5EF4-FFF2-40B4-BE49-F238E27FC236}">
                <a16:creationId xmlns:a16="http://schemas.microsoft.com/office/drawing/2014/main" id="{182B5CE0-4142-7C78-EEB8-04CB4B3A39B4}"/>
              </a:ext>
            </a:extLst>
          </p:cNvPr>
          <p:cNvGraphicFramePr/>
          <p:nvPr/>
        </p:nvGraphicFramePr>
        <p:xfrm>
          <a:off x="3798864" y="2037919"/>
          <a:ext cx="7441039" cy="4371491"/>
        </p:xfrm>
        <a:graphic>
          <a:graphicData uri="http://schemas.openxmlformats.org/drawingml/2006/table">
            <a:tbl>
              <a:tblPr firstRow="1" firstCol="1"/>
              <a:tblGrid>
                <a:gridCol w="357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4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719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-SemiboldItalic"/>
                          <a:ea typeface="Graphik-SemiboldItalic"/>
                          <a:cs typeface="Graphik-SemiboldItalic"/>
                          <a:sym typeface="Graphik Semibold"/>
                        </a:rPr>
                        <a:t>Parameter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-SemiboldItalic"/>
                          <a:ea typeface="Graphik-SemiboldItalic"/>
                          <a:cs typeface="Graphik-SemiboldItalic"/>
                          <a:sym typeface="Graphik Semibold"/>
                        </a:rPr>
                        <a:t>VLBI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-SemiboldItalic"/>
                          <a:ea typeface="Graphik-SemiboldItalic"/>
                          <a:cs typeface="Graphik-SemiboldItalic"/>
                          <a:sym typeface="Graphik Semibold"/>
                        </a:rPr>
                        <a:t>GNSS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-SemiboldItalic"/>
                          <a:ea typeface="Graphik-SemiboldItalic"/>
                          <a:cs typeface="Graphik-SemiboldItalic"/>
                          <a:sym typeface="Graphik Semibold"/>
                        </a:rPr>
                        <a:t>DORIS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-SemiboldItalic"/>
                          <a:ea typeface="Graphik-SemiboldItalic"/>
                          <a:cs typeface="Graphik-SemiboldItalic"/>
                          <a:sym typeface="Graphik Semibold"/>
                        </a:rPr>
                        <a:t>SLR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ICRF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92929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Nutation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601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Polar motion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UT1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Length-of-day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Subdaily ERPs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ERP </a:t>
                      </a:r>
                      <a:r>
                        <a:rPr sz="1200" dirty="0" err="1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oceantide</a:t>
                      </a: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 amplitudes 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020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Coordinates/velocities (ITRF)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EED2D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Geocentre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0BE5E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319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Gravitational field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0BE5E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Satellite orbits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0BE5E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LEO satellite orbits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0BE5E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Ionosphere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EC2C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Troposphere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9EC2C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Time </a:t>
                      </a:r>
                      <a:r>
                        <a:rPr sz="1200" dirty="0" err="1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synchronisation</a:t>
                      </a:r>
                      <a:endParaRPr sz="1200" dirty="0">
                        <a:latin typeface="Graphik"/>
                        <a:ea typeface="Graphik"/>
                        <a:cs typeface="Graphik"/>
                        <a:sym typeface="Graphik"/>
                      </a:endParaRP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C5D1E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5" name="pasted-movie.png" descr="pasted-movie.png">
            <a:extLst>
              <a:ext uri="{FF2B5EF4-FFF2-40B4-BE49-F238E27FC236}">
                <a16:creationId xmlns:a16="http://schemas.microsoft.com/office/drawing/2014/main" id="{D8DA6411-EAA3-C0C0-0B06-B62F6DAADDA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9988"/>
          <a:stretch>
            <a:fillRect/>
          </a:stretch>
        </p:blipFill>
        <p:spPr>
          <a:xfrm>
            <a:off x="644278" y="1363567"/>
            <a:ext cx="2884736" cy="2648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asted-movie.png" descr="pasted-movie.png">
            <a:extLst>
              <a:ext uri="{FF2B5EF4-FFF2-40B4-BE49-F238E27FC236}">
                <a16:creationId xmlns:a16="http://schemas.microsoft.com/office/drawing/2014/main" id="{C065CAE9-CD2A-0EBB-8345-8921D37A5CF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081"/>
          <a:stretch>
            <a:fillRect/>
          </a:stretch>
        </p:blipFill>
        <p:spPr>
          <a:xfrm>
            <a:off x="630423" y="3998396"/>
            <a:ext cx="2884736" cy="265362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10005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20336-143B-1FBC-8FCA-9ABD9AC2B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5D2C8A1-2989-55C5-2694-C293B35F7D9A}"/>
              </a:ext>
            </a:extLst>
          </p:cNvPr>
          <p:cNvCxnSpPr>
            <a:cxnSpLocks/>
          </p:cNvCxnSpPr>
          <p:nvPr/>
        </p:nvCxnSpPr>
        <p:spPr>
          <a:xfrm flipV="1">
            <a:off x="0" y="1143619"/>
            <a:ext cx="12192000" cy="268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C1561D5-7948-0306-6FAD-5CA171890483}"/>
              </a:ext>
            </a:extLst>
          </p:cNvPr>
          <p:cNvGrpSpPr/>
          <p:nvPr/>
        </p:nvGrpSpPr>
        <p:grpSpPr>
          <a:xfrm>
            <a:off x="685800" y="242685"/>
            <a:ext cx="10820095" cy="730037"/>
            <a:chOff x="685800" y="242685"/>
            <a:chExt cx="10820095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A0AEAFC4-75B8-F20B-93DC-8BE17FA18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2137DC-A931-843D-CF40-EB8DF5F35069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265B37CE-7582-E1C8-4B4A-E54908593052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4E682D04-2D43-B210-F290-556AB7F69995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Overview of the 2025 Workshop</a:t>
                </a:r>
                <a:endParaRPr lang="en-US" sz="3000" dirty="0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EEC52CE-6AEB-6D36-903E-BEA5B72AE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83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69EC5-C5CB-8993-0AA0-79BFF6977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AC30F6-B5E5-C3FD-8E24-3A3C3DE4FF15}"/>
              </a:ext>
            </a:extLst>
          </p:cNvPr>
          <p:cNvCxnSpPr>
            <a:cxnSpLocks/>
          </p:cNvCxnSpPr>
          <p:nvPr/>
        </p:nvCxnSpPr>
        <p:spPr>
          <a:xfrm flipV="1">
            <a:off x="0" y="1143619"/>
            <a:ext cx="12192000" cy="268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E8966D8-591C-0583-D247-58A38885DA04}"/>
              </a:ext>
            </a:extLst>
          </p:cNvPr>
          <p:cNvGrpSpPr/>
          <p:nvPr/>
        </p:nvGrpSpPr>
        <p:grpSpPr>
          <a:xfrm>
            <a:off x="685800" y="242685"/>
            <a:ext cx="10820095" cy="730037"/>
            <a:chOff x="685800" y="242685"/>
            <a:chExt cx="10820095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656D83CA-6F84-DC27-B121-61577F170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F869BF3-C2C7-4929-63A4-8B3D5FE0905D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8FFEF051-0426-75DD-0140-18B9D27B8CA3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1E80C061-1F20-3929-247B-4F58885186D5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Overview of the 2025 Workshop</a:t>
                </a:r>
                <a:endParaRPr lang="en-US" sz="3000" dirty="0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D85FD3D-AB37-28A3-280C-5EA4C1960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11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1EE29-7E44-B695-1445-AFE0F2F16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1DC531-4BA9-A6EA-B3F7-A0B557A19F58}"/>
              </a:ext>
            </a:extLst>
          </p:cNvPr>
          <p:cNvCxnSpPr>
            <a:cxnSpLocks/>
          </p:cNvCxnSpPr>
          <p:nvPr/>
        </p:nvCxnSpPr>
        <p:spPr>
          <a:xfrm flipV="1">
            <a:off x="0" y="1143619"/>
            <a:ext cx="12192000" cy="268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CCE6F08-1541-D505-37E0-AD42D01E1E76}"/>
              </a:ext>
            </a:extLst>
          </p:cNvPr>
          <p:cNvGrpSpPr/>
          <p:nvPr/>
        </p:nvGrpSpPr>
        <p:grpSpPr>
          <a:xfrm>
            <a:off x="685800" y="242685"/>
            <a:ext cx="10820095" cy="730037"/>
            <a:chOff x="685800" y="242685"/>
            <a:chExt cx="10820095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54E1462C-A1E5-4479-9D8B-5C22733D7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14AF21E-BBE6-3C9B-CCFF-4AC49243D827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5C8BFB42-2695-6087-0D9A-6AECA874E244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AFCB0CBF-6B87-3547-942E-C4FA5A07A539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Overview of the 2025 Workshop</a:t>
                </a:r>
                <a:endParaRPr lang="en-US" sz="3000" dirty="0"/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5600336-A8D3-7E92-E50C-C527A91F8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97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307CE-AA73-1BCE-7038-184FEA6B2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345786E-BC82-CBCC-AEC7-9409FD86DC81}"/>
              </a:ext>
            </a:extLst>
          </p:cNvPr>
          <p:cNvCxnSpPr>
            <a:cxnSpLocks/>
          </p:cNvCxnSpPr>
          <p:nvPr/>
        </p:nvCxnSpPr>
        <p:spPr>
          <a:xfrm flipV="1">
            <a:off x="0" y="1143619"/>
            <a:ext cx="12192000" cy="268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831718F-4EF4-93F7-5505-349B6AF33233}"/>
              </a:ext>
            </a:extLst>
          </p:cNvPr>
          <p:cNvGrpSpPr/>
          <p:nvPr/>
        </p:nvGrpSpPr>
        <p:grpSpPr>
          <a:xfrm>
            <a:off x="685800" y="242685"/>
            <a:ext cx="10820095" cy="730037"/>
            <a:chOff x="685800" y="242685"/>
            <a:chExt cx="10820095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3A06431A-43D5-5158-F83C-C2014D4EE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ED91F7F-03E6-9350-97B8-A38A5F45F195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D56F060F-AE80-A292-8990-714937FC2707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9703A652-C3B3-10E0-CC3C-073A97785CAD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Overview of the 2025 Workshop</a:t>
                </a:r>
                <a:endParaRPr lang="en-US" sz="3000" dirty="0"/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CF2136B-ADD1-2CA9-F1F2-57882140F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10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166FF-2B7C-EFDE-EA9E-CF56BB3D0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1355873-6B58-57E2-0E3B-CE5B3311E224}"/>
              </a:ext>
            </a:extLst>
          </p:cNvPr>
          <p:cNvCxnSpPr>
            <a:cxnSpLocks/>
          </p:cNvCxnSpPr>
          <p:nvPr/>
        </p:nvCxnSpPr>
        <p:spPr>
          <a:xfrm flipV="1">
            <a:off x="0" y="1143619"/>
            <a:ext cx="12192000" cy="268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574CDA6-695C-7CEC-F342-3661D3EC8F80}"/>
              </a:ext>
            </a:extLst>
          </p:cNvPr>
          <p:cNvGrpSpPr/>
          <p:nvPr/>
        </p:nvGrpSpPr>
        <p:grpSpPr>
          <a:xfrm>
            <a:off x="685800" y="242685"/>
            <a:ext cx="10820095" cy="730037"/>
            <a:chOff x="685800" y="242685"/>
            <a:chExt cx="10820095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E7F02FF5-C985-57AF-8919-FAE88D9B7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33A5066-DE5B-59A2-9934-888108C0710C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41EB7F6F-0FA6-4D16-52F6-DC7680B00EFB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A90DBBEF-F594-CDFB-EF21-6352E1EE352A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Overview of the 2025 Workshop</a:t>
                </a:r>
                <a:endParaRPr lang="en-US" sz="3000" dirty="0"/>
              </a:p>
            </p:txBody>
          </p:sp>
        </p:grp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0FFD41B-8FDC-34B3-5059-A5698B37A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33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65164-857C-64D4-A774-1A1A600B5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C57D4B14-F8AC-4EA1-BE88-D3D8234B6501}"/>
              </a:ext>
            </a:extLst>
          </p:cNvPr>
          <p:cNvSpPr txBox="1"/>
          <p:nvPr/>
        </p:nvSpPr>
        <p:spPr>
          <a:xfrm>
            <a:off x="776416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1D924B5-97D4-B4E5-F8D8-7E017B12006C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B3A7B71-9D2A-C390-09F0-133142FC27C2}"/>
              </a:ext>
            </a:extLst>
          </p:cNvPr>
          <p:cNvGrpSpPr/>
          <p:nvPr/>
        </p:nvGrpSpPr>
        <p:grpSpPr>
          <a:xfrm>
            <a:off x="685800" y="242685"/>
            <a:ext cx="10820095" cy="730037"/>
            <a:chOff x="685800" y="242685"/>
            <a:chExt cx="10820095" cy="730037"/>
          </a:xfrm>
        </p:grpSpPr>
        <p:pic>
          <p:nvPicPr>
            <p:cNvPr id="20" name="Image 0" descr="sagwg_trim.png">
              <a:extLst>
                <a:ext uri="{FF2B5EF4-FFF2-40B4-BE49-F238E27FC236}">
                  <a16:creationId xmlns:a16="http://schemas.microsoft.com/office/drawing/2014/main" id="{B4785A87-641E-F74B-702D-88CCCB52C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83DFA27-95B8-59F9-7D88-0A01F882D455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2" name="Shape 0">
                <a:extLst>
                  <a:ext uri="{FF2B5EF4-FFF2-40B4-BE49-F238E27FC236}">
                    <a16:creationId xmlns:a16="http://schemas.microsoft.com/office/drawing/2014/main" id="{D4205CC4-51C2-44A5-960F-7B7F6BBD9EFF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 1">
                <a:extLst>
                  <a:ext uri="{FF2B5EF4-FFF2-40B4-BE49-F238E27FC236}">
                    <a16:creationId xmlns:a16="http://schemas.microsoft.com/office/drawing/2014/main" id="{0E98037B-5F40-7185-B058-5479D36AAE61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buSzPct val="100000"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What is Geodesy?</a:t>
                </a:r>
                <a:r>
                  <a:rPr lang="en-ZA" sz="3200" b="1" dirty="0"/>
                  <a:t> </a:t>
                </a:r>
                <a:br>
                  <a:rPr lang="en-ZA" sz="3200" b="1" dirty="0"/>
                </a:br>
                <a:r>
                  <a:rPr lang="en-ZA" sz="1400" b="1" dirty="0"/>
                  <a:t>Geodesy</a:t>
                </a:r>
                <a:r>
                  <a:rPr lang="en-ZA" sz="1400" dirty="0"/>
                  <a:t> is the science of measuring the Earth’s dynamic shape, its gravity field, and its orientation and motion in space</a:t>
                </a:r>
                <a:endParaRPr lang="en-US" sz="1400" dirty="0"/>
              </a:p>
            </p:txBody>
          </p:sp>
        </p:grpSp>
      </p:grpSp>
      <p:sp>
        <p:nvSpPr>
          <p:cNvPr id="2" name="(Space) geodesy">
            <a:extLst>
              <a:ext uri="{FF2B5EF4-FFF2-40B4-BE49-F238E27FC236}">
                <a16:creationId xmlns:a16="http://schemas.microsoft.com/office/drawing/2014/main" id="{7914E796-017C-8D8C-1F86-FAE972EA4CBC}"/>
              </a:ext>
            </a:extLst>
          </p:cNvPr>
          <p:cNvSpPr txBox="1">
            <a:spLocks/>
          </p:cNvSpPr>
          <p:nvPr/>
        </p:nvSpPr>
        <p:spPr>
          <a:xfrm>
            <a:off x="3596554" y="1544766"/>
            <a:ext cx="4172377" cy="360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 marL="0" marR="0" indent="0" algn="l" defTabSz="2438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53585F"/>
                </a:solidFill>
                <a:uFillTx/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ptos Display"/>
                <a:ea typeface="Aptos Display"/>
                <a:cs typeface="Aptos Display"/>
                <a:sym typeface="Aptos Display"/>
              </a:defRPr>
            </a:lvl9pPr>
          </a:lstStyle>
          <a:p>
            <a:pPr hangingPunct="1"/>
            <a:r>
              <a:rPr lang="en-ZA" sz="2800" dirty="0"/>
              <a:t>  (Space) geodesy</a:t>
            </a:r>
          </a:p>
        </p:txBody>
      </p:sp>
      <p:graphicFrame>
        <p:nvGraphicFramePr>
          <p:cNvPr id="4" name="Table 1">
            <a:extLst>
              <a:ext uri="{FF2B5EF4-FFF2-40B4-BE49-F238E27FC236}">
                <a16:creationId xmlns:a16="http://schemas.microsoft.com/office/drawing/2014/main" id="{0E4BC52B-0207-95C3-967A-DFE2E81B6C75}"/>
              </a:ext>
            </a:extLst>
          </p:cNvPr>
          <p:cNvGraphicFramePr/>
          <p:nvPr/>
        </p:nvGraphicFramePr>
        <p:xfrm>
          <a:off x="3798864" y="2037919"/>
          <a:ext cx="7441039" cy="4371491"/>
        </p:xfrm>
        <a:graphic>
          <a:graphicData uri="http://schemas.openxmlformats.org/drawingml/2006/table">
            <a:tbl>
              <a:tblPr firstRow="1" firstCol="1"/>
              <a:tblGrid>
                <a:gridCol w="357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4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719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-SemiboldItalic"/>
                          <a:ea typeface="Graphik-SemiboldItalic"/>
                          <a:cs typeface="Graphik-SemiboldItalic"/>
                          <a:sym typeface="Graphik Semibold"/>
                        </a:rPr>
                        <a:t>Parameter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-SemiboldItalic"/>
                          <a:ea typeface="Graphik-SemiboldItalic"/>
                          <a:cs typeface="Graphik-SemiboldItalic"/>
                          <a:sym typeface="Graphik Semibold"/>
                        </a:rPr>
                        <a:t>VLBI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-SemiboldItalic"/>
                          <a:ea typeface="Graphik-SemiboldItalic"/>
                          <a:cs typeface="Graphik-SemiboldItalic"/>
                          <a:sym typeface="Graphik Semibold"/>
                        </a:rPr>
                        <a:t>GNSS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-SemiboldItalic"/>
                          <a:ea typeface="Graphik-SemiboldItalic"/>
                          <a:cs typeface="Graphik-SemiboldItalic"/>
                          <a:sym typeface="Graphik Semibold"/>
                        </a:rPr>
                        <a:t>DORIS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-SemiboldItalic"/>
                          <a:ea typeface="Graphik-SemiboldItalic"/>
                          <a:cs typeface="Graphik-SemiboldItalic"/>
                          <a:sym typeface="Graphik Semibold"/>
                        </a:rPr>
                        <a:t>SLR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ICRF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92929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Nutation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601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Polar motion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UT1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Length-of-day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Subdaily ERPs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ERP </a:t>
                      </a:r>
                      <a:r>
                        <a:rPr sz="1200" dirty="0" err="1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oceantide</a:t>
                      </a: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 amplitudes 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020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Coordinates/velocities (ITRF)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EED2D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Geocentre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0BE5E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319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Gravitational field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0BE5E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Satellite orbits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0BE5E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LEO satellite orbits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F0BE5E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Ionosphere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EC2C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Troposphere</a:t>
                      </a: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9EC2C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sz="1200" dirty="0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Time </a:t>
                      </a:r>
                      <a:r>
                        <a:rPr sz="1200" dirty="0" err="1">
                          <a:latin typeface="Graphik"/>
                          <a:ea typeface="Graphik"/>
                          <a:cs typeface="Graphik"/>
                          <a:sym typeface="Graphik"/>
                        </a:rPr>
                        <a:t>synchronisation</a:t>
                      </a:r>
                      <a:endParaRPr sz="1200" dirty="0">
                        <a:latin typeface="Graphik"/>
                        <a:ea typeface="Graphik"/>
                        <a:cs typeface="Graphik"/>
                        <a:sym typeface="Graphik"/>
                      </a:endParaRPr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solidFill>
                      <a:srgbClr val="C5D1E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/>
                    </a:p>
                  </a:txBody>
                  <a:tcPr marL="50684" marR="14684" marT="14684" marB="14684" anchor="ctr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73FA79"/>
                          </a:solidFill>
                          <a:latin typeface="Graphik"/>
                          <a:ea typeface="Graphik"/>
                          <a:cs typeface="Graphik"/>
                          <a:sym typeface="Graphik"/>
                        </a:defRPr>
                      </a:pPr>
                      <a:endParaRPr sz="1200" dirty="0"/>
                    </a:p>
                  </a:txBody>
                  <a:tcPr marL="50684" marR="14684" marT="14684" marB="14684" anchor="ctr" horzOverflow="overflow"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  <a:blipFill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5" name="pasted-movie.png" descr="pasted-movie.png">
            <a:extLst>
              <a:ext uri="{FF2B5EF4-FFF2-40B4-BE49-F238E27FC236}">
                <a16:creationId xmlns:a16="http://schemas.microsoft.com/office/drawing/2014/main" id="{6B0E94BC-8A47-7FA4-657A-D8237139D6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9988"/>
          <a:stretch>
            <a:fillRect/>
          </a:stretch>
        </p:blipFill>
        <p:spPr>
          <a:xfrm>
            <a:off x="644278" y="1363567"/>
            <a:ext cx="2884736" cy="2648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asted-movie.png" descr="pasted-movie.png">
            <a:extLst>
              <a:ext uri="{FF2B5EF4-FFF2-40B4-BE49-F238E27FC236}">
                <a16:creationId xmlns:a16="http://schemas.microsoft.com/office/drawing/2014/main" id="{A486BDFD-254D-F5A3-43C8-226883EB5FE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081"/>
          <a:stretch>
            <a:fillRect/>
          </a:stretch>
        </p:blipFill>
        <p:spPr>
          <a:xfrm>
            <a:off x="630423" y="3998396"/>
            <a:ext cx="2884736" cy="265362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02879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2EC51-5C03-0AD2-0779-7C8702033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D26D8C3-5DEA-5263-69F6-448BEAA4B8EB}"/>
              </a:ext>
            </a:extLst>
          </p:cNvPr>
          <p:cNvGrpSpPr/>
          <p:nvPr/>
        </p:nvGrpSpPr>
        <p:grpSpPr>
          <a:xfrm>
            <a:off x="685800" y="242685"/>
            <a:ext cx="10820095" cy="730037"/>
            <a:chOff x="685800" y="242685"/>
            <a:chExt cx="10820095" cy="730037"/>
          </a:xfrm>
        </p:grpSpPr>
        <p:pic>
          <p:nvPicPr>
            <p:cNvPr id="20" name="Image 0" descr="sagwg_trim.png">
              <a:extLst>
                <a:ext uri="{FF2B5EF4-FFF2-40B4-BE49-F238E27FC236}">
                  <a16:creationId xmlns:a16="http://schemas.microsoft.com/office/drawing/2014/main" id="{76968A07-37C1-66AA-98B7-04349AD3E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5B0B805-0564-50F5-44BC-569820355107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2" name="Shape 0">
                <a:extLst>
                  <a:ext uri="{FF2B5EF4-FFF2-40B4-BE49-F238E27FC236}">
                    <a16:creationId xmlns:a16="http://schemas.microsoft.com/office/drawing/2014/main" id="{BAC56D81-501B-C78B-F143-3A758FE53D13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 1">
                <a:extLst>
                  <a:ext uri="{FF2B5EF4-FFF2-40B4-BE49-F238E27FC236}">
                    <a16:creationId xmlns:a16="http://schemas.microsoft.com/office/drawing/2014/main" id="{05A56234-B810-32D3-CA10-5DB27589CC9C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buSzPct val="100000"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How does VLBI work?</a:t>
                </a:r>
                <a:r>
                  <a:rPr lang="en-ZA" sz="3200" b="1" dirty="0"/>
                  <a:t> </a:t>
                </a:r>
                <a:br>
                  <a:rPr lang="en-ZA" sz="3200" b="1" dirty="0"/>
                </a:br>
                <a:r>
                  <a:rPr lang="en-ZA" sz="1400" b="1" dirty="0"/>
                  <a:t>VLBI: </a:t>
                </a:r>
                <a:r>
                  <a:rPr lang="en-ZA" sz="1400" dirty="0"/>
                  <a:t>Very Long Baseline Interferometry using radio telescopes across the to observe quasars </a:t>
                </a:r>
                <a:endParaRPr lang="en-US" sz="1400" dirty="0"/>
              </a:p>
            </p:txBody>
          </p:sp>
        </p:grp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0ABCDD-25DA-D514-BF3C-12D5F483CA77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vlbi_LEFT_nasaportal.mov" descr="vlbi_LEFT_nasaportal.mov">
            <a:extLst>
              <a:ext uri="{FF2B5EF4-FFF2-40B4-BE49-F238E27FC236}">
                <a16:creationId xmlns:a16="http://schemas.microsoft.com/office/drawing/2014/main" id="{0ED3515D-C098-6EC8-0B34-46AA6ABE0F13}"/>
              </a:ext>
            </a:extLst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6340" y="1223567"/>
            <a:ext cx="9799320" cy="551211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702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8DF9E-87ED-6DC8-A6A0-BD2658A85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764E1F-2D3D-7125-5F28-DBB8E0237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980" y="0"/>
            <a:ext cx="12415366" cy="8267977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E88B562-CAB0-02EA-A207-92A0AEBBCA62}"/>
              </a:ext>
            </a:extLst>
          </p:cNvPr>
          <p:cNvCxnSpPr>
            <a:cxnSpLocks/>
          </p:cNvCxnSpPr>
          <p:nvPr/>
        </p:nvCxnSpPr>
        <p:spPr>
          <a:xfrm>
            <a:off x="-243840" y="1121004"/>
            <a:ext cx="13014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34E09ECB-A3EE-7257-CC61-CC931C802835}"/>
              </a:ext>
            </a:extLst>
          </p:cNvPr>
          <p:cNvGrpSpPr/>
          <p:nvPr/>
        </p:nvGrpSpPr>
        <p:grpSpPr>
          <a:xfrm>
            <a:off x="685800" y="259490"/>
            <a:ext cx="10706725" cy="713232"/>
            <a:chOff x="685800" y="457200"/>
            <a:chExt cx="9448495" cy="713232"/>
          </a:xfrm>
        </p:grpSpPr>
        <p:sp>
          <p:nvSpPr>
            <p:cNvPr id="11" name="Shape 0">
              <a:extLst>
                <a:ext uri="{FF2B5EF4-FFF2-40B4-BE49-F238E27FC236}">
                  <a16:creationId xmlns:a16="http://schemas.microsoft.com/office/drawing/2014/main" id="{8170F715-80E1-E3DC-8409-297CF682EEEB}"/>
                </a:ext>
              </a:extLst>
            </p:cNvPr>
            <p:cNvSpPr/>
            <p:nvPr/>
          </p:nvSpPr>
          <p:spPr>
            <a:xfrm>
              <a:off x="685800" y="713232"/>
              <a:ext cx="182880" cy="182880"/>
            </a:xfrm>
            <a:prstGeom prst="ellipse">
              <a:avLst/>
            </a:prstGeom>
            <a:solidFill>
              <a:srgbClr val="6AB196"/>
            </a:solidFill>
            <a:ln w="12700">
              <a:solidFill>
                <a:srgbClr val="6AB19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1">
              <a:extLst>
                <a:ext uri="{FF2B5EF4-FFF2-40B4-BE49-F238E27FC236}">
                  <a16:creationId xmlns:a16="http://schemas.microsoft.com/office/drawing/2014/main" id="{7E680AFD-1F42-E92A-DC9E-610B1560E4B3}"/>
                </a:ext>
              </a:extLst>
            </p:cNvPr>
            <p:cNvSpPr txBox="1"/>
            <p:nvPr/>
          </p:nvSpPr>
          <p:spPr>
            <a:xfrm>
              <a:off x="1033272" y="457200"/>
              <a:ext cx="9101023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buSzPct val="100000"/>
              </a:pPr>
              <a:r>
                <a:rPr lang="en-US" sz="3000" b="1" dirty="0">
                  <a:solidFill>
                    <a:schemeClr val="bg1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What are Quasars?</a:t>
              </a:r>
              <a:r>
                <a:rPr lang="en-ZA" sz="3200" b="1" dirty="0">
                  <a:solidFill>
                    <a:schemeClr val="bg1"/>
                  </a:solidFill>
                </a:rPr>
                <a:t> </a:t>
              </a:r>
              <a:br>
                <a:rPr lang="en-ZA" sz="3200" b="1" dirty="0">
                  <a:solidFill>
                    <a:schemeClr val="bg1"/>
                  </a:solidFill>
                </a:rPr>
              </a:br>
              <a:r>
                <a:rPr lang="en-ZA" sz="1400" b="1" dirty="0">
                  <a:solidFill>
                    <a:schemeClr val="bg1"/>
                  </a:solidFill>
                </a:rPr>
                <a:t>AGN: </a:t>
              </a:r>
              <a:r>
                <a:rPr lang="en-ZA" sz="1400" dirty="0">
                  <a:solidFill>
                    <a:schemeClr val="bg1"/>
                  </a:solidFill>
                </a:rPr>
                <a:t>the bright centres of distant galaxies, powered by supermassive black holes. So far away that they show no detectable proper motion.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6434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FDBAD-CC64-65ED-A6D5-709BFE1FA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1">
            <a:extLst>
              <a:ext uri="{FF2B5EF4-FFF2-40B4-BE49-F238E27FC236}">
                <a16:creationId xmlns:a16="http://schemas.microsoft.com/office/drawing/2014/main" id="{E046C5DD-9DFF-580D-9E26-FE432270C6B4}"/>
              </a:ext>
            </a:extLst>
          </p:cNvPr>
          <p:cNvSpPr txBox="1"/>
          <p:nvPr/>
        </p:nvSpPr>
        <p:spPr>
          <a:xfrm>
            <a:off x="1077339" y="259490"/>
            <a:ext cx="1025522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SzPct val="100000"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What are Quasars?</a:t>
            </a:r>
            <a:r>
              <a:rPr lang="en-ZA" sz="3200" b="1" dirty="0"/>
              <a:t> </a:t>
            </a:r>
            <a:br>
              <a:rPr lang="en-ZA" sz="3200" b="1" dirty="0"/>
            </a:br>
            <a:r>
              <a:rPr lang="en-ZA" sz="1400" b="1" dirty="0"/>
              <a:t>AGN: </a:t>
            </a:r>
            <a:r>
              <a:rPr lang="en-ZA" sz="1400" dirty="0"/>
              <a:t>the bright centres of distant galaxies, powered by supermassive black holes. So far away that they show no detectable proper motion.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BA78A3-F2AA-A657-C81C-3EE5DADB0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17015"/>
            <a:ext cx="11171420" cy="528688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1D176F-94E6-1069-A8BC-96C8C3E20E03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hape 0">
            <a:extLst>
              <a:ext uri="{FF2B5EF4-FFF2-40B4-BE49-F238E27FC236}">
                <a16:creationId xmlns:a16="http://schemas.microsoft.com/office/drawing/2014/main" id="{5C1DEF03-999C-53C2-D723-0FA6C35FBCA3}"/>
              </a:ext>
            </a:extLst>
          </p:cNvPr>
          <p:cNvSpPr/>
          <p:nvPr/>
        </p:nvSpPr>
        <p:spPr>
          <a:xfrm>
            <a:off x="685800" y="515522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9" name="Image 0" descr="sagwg_trim.png">
            <a:extLst>
              <a:ext uri="{FF2B5EF4-FFF2-40B4-BE49-F238E27FC236}">
                <a16:creationId xmlns:a16="http://schemas.microsoft.com/office/drawing/2014/main" id="{256A4EDD-5792-6441-4DFA-BE6E8F628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6764" y="82730"/>
            <a:ext cx="1371600" cy="70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33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D995-58C1-136C-19EF-A5A3951C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1">
            <a:extLst>
              <a:ext uri="{FF2B5EF4-FFF2-40B4-BE49-F238E27FC236}">
                <a16:creationId xmlns:a16="http://schemas.microsoft.com/office/drawing/2014/main" id="{E8773FD5-D939-1269-4F10-13DE211691FB}"/>
              </a:ext>
            </a:extLst>
          </p:cNvPr>
          <p:cNvSpPr txBox="1"/>
          <p:nvPr/>
        </p:nvSpPr>
        <p:spPr>
          <a:xfrm>
            <a:off x="1077339" y="259490"/>
            <a:ext cx="1025522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SzPct val="100000"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How far before we get to the quasars? </a:t>
            </a:r>
            <a:br>
              <a:rPr lang="en-ZA" sz="3200" b="1" dirty="0"/>
            </a:br>
            <a:r>
              <a:rPr lang="en-ZA" sz="1400" dirty="0"/>
              <a:t>Even larger structures: local group of galaxies, Virgo cluster, Virgo super cluster….</a:t>
            </a:r>
            <a:endParaRPr lang="en-US" sz="14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6971527-635B-C73F-B105-F75B1E6692AE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F7F909F-35D6-E5E7-1AB3-5C051B221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44116"/>
            <a:ext cx="10094023" cy="49628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6F44A1-B569-4EFD-A89C-D284165D6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3945" y="1766270"/>
            <a:ext cx="2721653" cy="16556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0B9005-FD02-E5D7-DDB0-324E7900C868}"/>
              </a:ext>
            </a:extLst>
          </p:cNvPr>
          <p:cNvSpPr txBox="1"/>
          <p:nvPr/>
        </p:nvSpPr>
        <p:spPr>
          <a:xfrm>
            <a:off x="9057237" y="1772807"/>
            <a:ext cx="2853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M87, VLBA, 43 GHz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5DCEDAD-D72F-6422-5EEA-A147D54383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6399063"/>
            <a:ext cx="7772400" cy="39889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190278D-159E-8513-49C1-3F37BD9C4628}"/>
              </a:ext>
            </a:extLst>
          </p:cNvPr>
          <p:cNvSpPr txBox="1"/>
          <p:nvPr/>
        </p:nvSpPr>
        <p:spPr>
          <a:xfrm>
            <a:off x="599175" y="6207011"/>
            <a:ext cx="69350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ZA" sz="1000" i="1" dirty="0">
                <a:solidFill>
                  <a:srgbClr val="7030A0"/>
                </a:solidFill>
                <a:effectLst/>
                <a:latin typeface="+mn-lt"/>
              </a:rPr>
              <a:t>Credit: Andrew Z. Colvin http://</a:t>
            </a:r>
            <a:r>
              <a:rPr lang="en-ZA" sz="1000" i="1" dirty="0" err="1">
                <a:solidFill>
                  <a:srgbClr val="7030A0"/>
                </a:solidFill>
                <a:effectLst/>
                <a:latin typeface="+mn-lt"/>
              </a:rPr>
              <a:t>commons.wikimedia.org</a:t>
            </a:r>
            <a:r>
              <a:rPr lang="en-ZA" sz="1000" i="1" dirty="0">
                <a:solidFill>
                  <a:srgbClr val="7030A0"/>
                </a:solidFill>
                <a:effectLst/>
                <a:latin typeface="+mn-lt"/>
              </a:rPr>
              <a:t>/wiki/File%3AEarth's_Location_in_the_Universe_(JPEG).jpg</a:t>
            </a:r>
            <a:endParaRPr lang="en-ZA" sz="1000" dirty="0">
              <a:solidFill>
                <a:srgbClr val="7030A0"/>
              </a:solidFill>
              <a:effectLst/>
              <a:latin typeface="Times"/>
            </a:endParaRPr>
          </a:p>
        </p:txBody>
      </p:sp>
      <p:sp>
        <p:nvSpPr>
          <p:cNvPr id="27" name="Shape 0">
            <a:extLst>
              <a:ext uri="{FF2B5EF4-FFF2-40B4-BE49-F238E27FC236}">
                <a16:creationId xmlns:a16="http://schemas.microsoft.com/office/drawing/2014/main" id="{036B5FD0-A01D-2F49-8386-C6217FF2E63A}"/>
              </a:ext>
            </a:extLst>
          </p:cNvPr>
          <p:cNvSpPr/>
          <p:nvPr/>
        </p:nvSpPr>
        <p:spPr>
          <a:xfrm>
            <a:off x="685800" y="515522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8" name="Image 0" descr="sagwg_trim.png">
            <a:extLst>
              <a:ext uri="{FF2B5EF4-FFF2-40B4-BE49-F238E27FC236}">
                <a16:creationId xmlns:a16="http://schemas.microsoft.com/office/drawing/2014/main" id="{F7804449-8332-9335-EEF2-A9A5D68A1B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4295" y="242685"/>
            <a:ext cx="1371600" cy="70438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5C227A-F507-8962-F4C6-B4D5775024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7101" y="5742518"/>
            <a:ext cx="7913339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631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EA404-6C95-88A2-62A1-A23707873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1">
            <a:extLst>
              <a:ext uri="{FF2B5EF4-FFF2-40B4-BE49-F238E27FC236}">
                <a16:creationId xmlns:a16="http://schemas.microsoft.com/office/drawing/2014/main" id="{D24D46F1-2172-1915-0DD1-493F9846932E}"/>
              </a:ext>
            </a:extLst>
          </p:cNvPr>
          <p:cNvSpPr txBox="1"/>
          <p:nvPr/>
        </p:nvSpPr>
        <p:spPr>
          <a:xfrm>
            <a:off x="1077339" y="259490"/>
            <a:ext cx="1025522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SzPct val="100000"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International Celestial Reference Frame</a:t>
            </a:r>
            <a:endParaRPr lang="en-US" sz="14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BA5A3B-8E2B-89C8-4637-F480B066A39B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42F9A0F-DE77-1292-0954-8C9F821E81B1}"/>
              </a:ext>
            </a:extLst>
          </p:cNvPr>
          <p:cNvSpPr txBox="1"/>
          <p:nvPr/>
        </p:nvSpPr>
        <p:spPr>
          <a:xfrm>
            <a:off x="9057237" y="1772807"/>
            <a:ext cx="2853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M87, VLBA, 43 GHz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C74E88-B252-4DBF-0052-36160FBBD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36" y="1269287"/>
            <a:ext cx="10543728" cy="6138304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67CD2BC2-5E55-7192-F475-77DE4FE9C62F}"/>
              </a:ext>
            </a:extLst>
          </p:cNvPr>
          <p:cNvSpPr/>
          <p:nvPr/>
        </p:nvSpPr>
        <p:spPr>
          <a:xfrm>
            <a:off x="685800" y="515522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" name="Image 0" descr="sagwg_trim.png">
            <a:extLst>
              <a:ext uri="{FF2B5EF4-FFF2-40B4-BE49-F238E27FC236}">
                <a16:creationId xmlns:a16="http://schemas.microsoft.com/office/drawing/2014/main" id="{31C8C965-6A75-CB33-DFA7-66643A64B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295" y="242685"/>
            <a:ext cx="1371600" cy="70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1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BFD85-3E00-53F7-CBE6-B4F3F0B45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1">
            <a:extLst>
              <a:ext uri="{FF2B5EF4-FFF2-40B4-BE49-F238E27FC236}">
                <a16:creationId xmlns:a16="http://schemas.microsoft.com/office/drawing/2014/main" id="{21D20268-4987-3045-D888-B8DA6250CDF6}"/>
              </a:ext>
            </a:extLst>
          </p:cNvPr>
          <p:cNvSpPr txBox="1"/>
          <p:nvPr/>
        </p:nvSpPr>
        <p:spPr>
          <a:xfrm>
            <a:off x="1077339" y="259490"/>
            <a:ext cx="1025522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SzPct val="100000"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International Celestial Reference Frame</a:t>
            </a:r>
            <a:endParaRPr lang="en-US" sz="14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F8AD220-BA3E-3978-F5CF-65EFA2B0721C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6667377-5717-1649-33D8-BB30C96183F7}"/>
              </a:ext>
            </a:extLst>
          </p:cNvPr>
          <p:cNvSpPr txBox="1"/>
          <p:nvPr/>
        </p:nvSpPr>
        <p:spPr>
          <a:xfrm>
            <a:off x="9057237" y="1772807"/>
            <a:ext cx="2853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M87, VLBA, 43 GHz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E48430-2C93-8724-CAB4-B2EBB1EE2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36" y="1269287"/>
            <a:ext cx="10543728" cy="6138304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5EE6B943-4241-466E-C45E-0A0EB2845D7E}"/>
              </a:ext>
            </a:extLst>
          </p:cNvPr>
          <p:cNvSpPr/>
          <p:nvPr/>
        </p:nvSpPr>
        <p:spPr>
          <a:xfrm>
            <a:off x="685800" y="515522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" name="Image 0" descr="sagwg_trim.png">
            <a:extLst>
              <a:ext uri="{FF2B5EF4-FFF2-40B4-BE49-F238E27FC236}">
                <a16:creationId xmlns:a16="http://schemas.microsoft.com/office/drawing/2014/main" id="{A13AEB35-BB7F-FD73-988B-C87D16D9D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295" y="242685"/>
            <a:ext cx="1371600" cy="7043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5189F8-CBC1-29FC-4CA5-D781A5E231CE}"/>
              </a:ext>
            </a:extLst>
          </p:cNvPr>
          <p:cNvSpPr txBox="1"/>
          <p:nvPr/>
        </p:nvSpPr>
        <p:spPr>
          <a:xfrm>
            <a:off x="5676458" y="6398604"/>
            <a:ext cx="65155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150"/>
              </a:spcAft>
              <a:buNone/>
            </a:pPr>
            <a:r>
              <a:rPr lang="en-ZA" sz="1800" b="1" dirty="0">
                <a:solidFill>
                  <a:srgbClr val="FF0000"/>
                </a:solidFill>
                <a:effectLst/>
                <a:latin typeface="+mn-lt"/>
              </a:rPr>
              <a:t>200 µas… about the size of a Euro coin from Korea to South Africa</a:t>
            </a:r>
            <a:endParaRPr lang="en-ZA" sz="2175" dirty="0">
              <a:solidFill>
                <a:srgbClr val="FF0000"/>
              </a:solidFill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564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510A0-2124-5EEC-6F0D-07E56204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1">
            <a:extLst>
              <a:ext uri="{FF2B5EF4-FFF2-40B4-BE49-F238E27FC236}">
                <a16:creationId xmlns:a16="http://schemas.microsoft.com/office/drawing/2014/main" id="{0CB4C358-4CAA-286A-B861-B1DB289FBB39}"/>
              </a:ext>
            </a:extLst>
          </p:cNvPr>
          <p:cNvSpPr txBox="1"/>
          <p:nvPr/>
        </p:nvSpPr>
        <p:spPr>
          <a:xfrm>
            <a:off x="1077339" y="259490"/>
            <a:ext cx="1025522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SzPct val="100000"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International Celestial Reference Frame</a:t>
            </a:r>
            <a:endParaRPr lang="en-US" sz="14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3005FF-E446-3CB3-98F6-E80B6D1CB8D2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5EF413F-CFC1-5066-7BA7-4C655C03D374}"/>
              </a:ext>
            </a:extLst>
          </p:cNvPr>
          <p:cNvSpPr txBox="1"/>
          <p:nvPr/>
        </p:nvSpPr>
        <p:spPr>
          <a:xfrm>
            <a:off x="9057237" y="1772807"/>
            <a:ext cx="2853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M87, VLBA, 43 GHz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AF922E-EA38-C55B-41D4-2800D62EF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865" y="1260280"/>
            <a:ext cx="10428171" cy="5338230"/>
          </a:xfrm>
          <a:prstGeom prst="rect">
            <a:avLst/>
          </a:prstGeom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2B67C4EB-159F-AEDB-CC74-2BBD06D02F80}"/>
              </a:ext>
            </a:extLst>
          </p:cNvPr>
          <p:cNvSpPr/>
          <p:nvPr/>
        </p:nvSpPr>
        <p:spPr>
          <a:xfrm>
            <a:off x="685800" y="515522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" name="Image 0" descr="sagwg_trim.png">
            <a:extLst>
              <a:ext uri="{FF2B5EF4-FFF2-40B4-BE49-F238E27FC236}">
                <a16:creationId xmlns:a16="http://schemas.microsoft.com/office/drawing/2014/main" id="{FD03C893-4C1F-3B69-20E4-6A4DD39AD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295" y="242685"/>
            <a:ext cx="1371600" cy="70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88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69243-9E2F-8CCF-6D16-D070EEDFE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1">
            <a:extLst>
              <a:ext uri="{FF2B5EF4-FFF2-40B4-BE49-F238E27FC236}">
                <a16:creationId xmlns:a16="http://schemas.microsoft.com/office/drawing/2014/main" id="{EE8CFCE0-0363-E583-C14C-5129EB952628}"/>
              </a:ext>
            </a:extLst>
          </p:cNvPr>
          <p:cNvSpPr txBox="1"/>
          <p:nvPr/>
        </p:nvSpPr>
        <p:spPr>
          <a:xfrm>
            <a:off x="1077339" y="259490"/>
            <a:ext cx="1025522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SzPct val="100000"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International Celestial Reference Frame - 3</a:t>
            </a:r>
            <a:endParaRPr lang="en-US" sz="14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B2EF0B-54DE-C00D-13CD-ACF00EAB2317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EC4C96D-F93B-A005-32FA-AA7F55CD091F}"/>
              </a:ext>
            </a:extLst>
          </p:cNvPr>
          <p:cNvSpPr txBox="1"/>
          <p:nvPr/>
        </p:nvSpPr>
        <p:spPr>
          <a:xfrm>
            <a:off x="9057237" y="1772807"/>
            <a:ext cx="2853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M87, VLBA, 43 GHz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15D8EE-3BB8-693D-D6F5-5FE894088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51" y="1307787"/>
            <a:ext cx="11724151" cy="5293943"/>
          </a:xfrm>
          <a:prstGeom prst="rect">
            <a:avLst/>
          </a:prstGeom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DCC83C46-D35F-3DB6-7B3E-F0D941C1B490}"/>
              </a:ext>
            </a:extLst>
          </p:cNvPr>
          <p:cNvSpPr/>
          <p:nvPr/>
        </p:nvSpPr>
        <p:spPr>
          <a:xfrm>
            <a:off x="685800" y="515522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" name="Image 0" descr="sagwg_trim.png">
            <a:extLst>
              <a:ext uri="{FF2B5EF4-FFF2-40B4-BE49-F238E27FC236}">
                <a16:creationId xmlns:a16="http://schemas.microsoft.com/office/drawing/2014/main" id="{5E8273DC-5E72-F7E8-9A05-DE7DEA25C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295" y="242685"/>
            <a:ext cx="1371600" cy="70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8F541-AA9A-6C96-0508-99742153D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1">
            <a:extLst>
              <a:ext uri="{FF2B5EF4-FFF2-40B4-BE49-F238E27FC236}">
                <a16:creationId xmlns:a16="http://schemas.microsoft.com/office/drawing/2014/main" id="{1721CA0E-D661-4337-8074-A620FC518490}"/>
              </a:ext>
            </a:extLst>
          </p:cNvPr>
          <p:cNvSpPr txBox="1"/>
          <p:nvPr/>
        </p:nvSpPr>
        <p:spPr>
          <a:xfrm>
            <a:off x="1077339" y="259490"/>
            <a:ext cx="1025522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SzPct val="100000"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International Celestial Reference Frame - 3</a:t>
            </a:r>
            <a:endParaRPr lang="en-US" sz="14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71ED5C-6F43-E581-ED34-EA1B0FE271B6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17AC00B-7B1E-4858-4EFE-F760FA878FE9}"/>
              </a:ext>
            </a:extLst>
          </p:cNvPr>
          <p:cNvSpPr txBox="1"/>
          <p:nvPr/>
        </p:nvSpPr>
        <p:spPr>
          <a:xfrm>
            <a:off x="9057237" y="1772807"/>
            <a:ext cx="2853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M87, VLBA, 43 GHz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B579D9-2ADE-FE22-CE0C-010DF0F47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51" y="1307787"/>
            <a:ext cx="11724151" cy="5293943"/>
          </a:xfrm>
          <a:prstGeom prst="rect">
            <a:avLst/>
          </a:prstGeom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DBA243CC-84D1-7DFD-EB42-281ADEE618A0}"/>
              </a:ext>
            </a:extLst>
          </p:cNvPr>
          <p:cNvSpPr/>
          <p:nvPr/>
        </p:nvSpPr>
        <p:spPr>
          <a:xfrm>
            <a:off x="685800" y="515522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" name="Image 0" descr="sagwg_trim.png">
            <a:extLst>
              <a:ext uri="{FF2B5EF4-FFF2-40B4-BE49-F238E27FC236}">
                <a16:creationId xmlns:a16="http://schemas.microsoft.com/office/drawing/2014/main" id="{A64FD5C2-75A1-13ED-32C4-FF0EB75F5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295" y="242685"/>
            <a:ext cx="1371600" cy="704385"/>
          </a:xfrm>
          <a:prstGeom prst="rect">
            <a:avLst/>
          </a:prstGeom>
        </p:spPr>
      </p:pic>
      <p:sp>
        <p:nvSpPr>
          <p:cNvPr id="7" name="Text 5">
            <a:extLst>
              <a:ext uri="{FF2B5EF4-FFF2-40B4-BE49-F238E27FC236}">
                <a16:creationId xmlns:a16="http://schemas.microsoft.com/office/drawing/2014/main" id="{467CC4BD-2732-E03E-35BF-4332A28F5103}"/>
              </a:ext>
            </a:extLst>
          </p:cNvPr>
          <p:cNvSpPr txBox="1"/>
          <p:nvPr/>
        </p:nvSpPr>
        <p:spPr>
          <a:xfrm>
            <a:off x="410555" y="1212444"/>
            <a:ext cx="974299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2F7A5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ICRF-4 </a:t>
            </a:r>
            <a:r>
              <a:rPr lang="en-US" sz="1700" b="1" dirty="0">
                <a:solidFill>
                  <a:srgbClr val="2F7A5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  <a:sym typeface="Wingdings" pitchFamily="2" charset="2"/>
              </a:rPr>
              <a:t> coming 2027!!</a:t>
            </a: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3957718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6E547-6F21-64AA-E21C-350F4C51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1">
            <a:extLst>
              <a:ext uri="{FF2B5EF4-FFF2-40B4-BE49-F238E27FC236}">
                <a16:creationId xmlns:a16="http://schemas.microsoft.com/office/drawing/2014/main" id="{DE907C73-1013-38EC-7E55-347CF6DE9E17}"/>
              </a:ext>
            </a:extLst>
          </p:cNvPr>
          <p:cNvSpPr txBox="1"/>
          <p:nvPr/>
        </p:nvSpPr>
        <p:spPr>
          <a:xfrm>
            <a:off x="1077339" y="259490"/>
            <a:ext cx="1025522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SzPct val="100000"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Applications of the ICRF</a:t>
            </a:r>
            <a:endParaRPr lang="en-US" sz="14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E4BD67A-8B22-B3DF-F38B-AC0F7C16189C}"/>
              </a:ext>
            </a:extLst>
          </p:cNvPr>
          <p:cNvCxnSpPr>
            <a:cxnSpLocks/>
          </p:cNvCxnSpPr>
          <p:nvPr/>
        </p:nvCxnSpPr>
        <p:spPr>
          <a:xfrm>
            <a:off x="0" y="1121004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hape 0">
            <a:extLst>
              <a:ext uri="{FF2B5EF4-FFF2-40B4-BE49-F238E27FC236}">
                <a16:creationId xmlns:a16="http://schemas.microsoft.com/office/drawing/2014/main" id="{17BD84B0-AF26-3050-2ECE-3B008D4B859D}"/>
              </a:ext>
            </a:extLst>
          </p:cNvPr>
          <p:cNvSpPr/>
          <p:nvPr/>
        </p:nvSpPr>
        <p:spPr>
          <a:xfrm>
            <a:off x="685800" y="515522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" name="Image 0" descr="sagwg_trim.png">
            <a:extLst>
              <a:ext uri="{FF2B5EF4-FFF2-40B4-BE49-F238E27FC236}">
                <a16:creationId xmlns:a16="http://schemas.microsoft.com/office/drawing/2014/main" id="{BA0F7A4B-953D-20A8-331C-0011B1429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242685"/>
            <a:ext cx="1371600" cy="7043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AC92A0-A27F-00C7-784E-3300BDAF0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705" y="-1447801"/>
            <a:ext cx="10887356" cy="1088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62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1920240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60120" y="1920240"/>
            <a:ext cx="182880" cy="182880"/>
          </a:xfrm>
          <a:prstGeom prst="ellipse">
            <a:avLst/>
          </a:prstGeom>
          <a:solidFill>
            <a:srgbClr val="EB8A86"/>
          </a:solidFill>
          <a:ln w="127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234440" y="1920240"/>
            <a:ext cx="182880" cy="182880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85800" y="2377440"/>
            <a:ext cx="11033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Maintenance and continuous improvement of the ICRF requires a substantial investment from many individuals and institutions across the globe. No single person or entity can implement and monitor these programs on their own. 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178308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Thank you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685800" y="2743200"/>
            <a:ext cx="128016" cy="128016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05256" y="2743200"/>
            <a:ext cx="128016" cy="128016"/>
          </a:xfrm>
          <a:prstGeom prst="ellipse">
            <a:avLst/>
          </a:prstGeom>
          <a:solidFill>
            <a:srgbClr val="EB8A86"/>
          </a:solidFill>
          <a:ln w="127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24712" y="2743200"/>
            <a:ext cx="128016" cy="128016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44168" y="2743200"/>
            <a:ext cx="128016" cy="128016"/>
          </a:xfrm>
          <a:prstGeom prst="ellipse">
            <a:avLst/>
          </a:prstGeom>
          <a:solidFill>
            <a:srgbClr val="6A7EC1"/>
          </a:solidFill>
          <a:ln w="127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85800" y="3127248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Aletha de Witt</a:t>
            </a:r>
            <a:endParaRPr lang="en-US" sz="14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400" dirty="0" err="1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aletha.dewitt@dsti.gov.za</a:t>
            </a:r>
            <a:endParaRPr lang="en-US" sz="1400" dirty="0"/>
          </a:p>
        </p:txBody>
      </p:sp>
      <p:pic>
        <p:nvPicPr>
          <p:cNvPr id="8" name="Image 0" descr="spons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08" y="5349240"/>
            <a:ext cx="10241280" cy="82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913</Words>
  <Application>Microsoft Macintosh PowerPoint</Application>
  <PresentationFormat>Widescreen</PresentationFormat>
  <Paragraphs>127</Paragraphs>
  <Slides>22</Slides>
  <Notes>22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Graphik</vt:lpstr>
      <vt:lpstr>Graphik-SemiboldItalic</vt:lpstr>
      <vt:lpstr>Helvetica Neue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SAGWG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SAGWG presentation template</dc:title>
  <dc:subject>PptxGenJS Presentation</dc:subject>
  <dc:creator>South African Geodesy Working Group</dc:creator>
  <cp:lastModifiedBy>Aletha De Witt</cp:lastModifiedBy>
  <cp:revision>4</cp:revision>
  <dcterms:created xsi:type="dcterms:W3CDTF">2026-09-26T08:53:32Z</dcterms:created>
  <dcterms:modified xsi:type="dcterms:W3CDTF">2026-10-01T07:32:01Z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9d8e89e-67d8-46d3-84c2-474abeeb10f7_Enabled">
    <vt:lpwstr>true</vt:lpwstr>
  </property>
  <property fmtid="{D5CDD505-2E9C-101B-9397-08002B2CF9AE}" pid="3" name="MSIP_Label_49d8e89e-67d8-46d3-84c2-474abeeb10f7_SetDate">
    <vt:lpwstr>2026-09-26T08:55:15Z</vt:lpwstr>
  </property>
  <property fmtid="{D5CDD505-2E9C-101B-9397-08002B2CF9AE}" pid="4" name="MSIP_Label_49d8e89e-67d8-46d3-84c2-474abeeb10f7_Method">
    <vt:lpwstr>Standard</vt:lpwstr>
  </property>
  <property fmtid="{D5CDD505-2E9C-101B-9397-08002B2CF9AE}" pid="5" name="MSIP_Label_49d8e89e-67d8-46d3-84c2-474abeeb10f7_Name">
    <vt:lpwstr>General</vt:lpwstr>
  </property>
  <property fmtid="{D5CDD505-2E9C-101B-9397-08002B2CF9AE}" pid="6" name="MSIP_Label_49d8e89e-67d8-46d3-84c2-474abeeb10f7_SiteId">
    <vt:lpwstr>6f46cdad-a6d7-4160-b615-095ac51998d2</vt:lpwstr>
  </property>
  <property fmtid="{D5CDD505-2E9C-101B-9397-08002B2CF9AE}" pid="7" name="MSIP_Label_49d8e89e-67d8-46d3-84c2-474abeeb10f7_ActionId">
    <vt:lpwstr>a58a93e5-75b2-4a5e-b43d-b98ec252fcf2</vt:lpwstr>
  </property>
  <property fmtid="{D5CDD505-2E9C-101B-9397-08002B2CF9AE}" pid="8" name="MSIP_Label_49d8e89e-67d8-46d3-84c2-474abeeb10f7_ContentBits">
    <vt:lpwstr>0</vt:lpwstr>
  </property>
  <property fmtid="{D5CDD505-2E9C-101B-9397-08002B2CF9AE}" pid="9" name="MSIP_Label_49d8e89e-67d8-46d3-84c2-474abeeb10f7_Tag">
    <vt:lpwstr>50, 3, 0, 1</vt:lpwstr>
  </property>
</Properties>
</file>