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Stations</c:v>
                </c:pt>
              </c:strCache>
            </c:strRef>
          </c:tx>
          <c:spPr>
            <a:solidFill>
              <a:srgbClr val="6AB19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4A4A4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18</c:v>
                </c:pt>
                <c:pt idx="2">
                  <c:v>23</c:v>
                </c:pt>
                <c:pt idx="3">
                  <c:v>29</c:v>
                </c:pt>
                <c:pt idx="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50-A042-9A55-212D54F110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A4A4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26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Replace title, subtitle, presenter and event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divider. Change the number, title and description. Duplicate for each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Agenda. Each item is colour-coded from the logo palette; the same colour can carry through to that section's divider.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Four-card layout using the four logo colours. Drop a card and widen the rest for three pillars.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Two-column layout for comparisons, two workstreams, or before and after.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Dark stat slide for headline figures: stations, participants, datasets, funding.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Native PowerPoint chart. Right-click the chart and choose Edit Data to replace the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Timeline or process flow. Adjust the 3.6 inch spacing if you need three or five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slide. Delete the placeholder rectangle and drop the image into the same position.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Pull-quote or key-message slide. Use sparingly, once or twice in a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with contact details and partner logos.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777240"/>
            <a:ext cx="2834640" cy="145573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5800" y="2487168"/>
            <a:ext cx="9052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Presentation title goes here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704088" y="3977640"/>
            <a:ext cx="128016" cy="128016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923544" y="3977640"/>
            <a:ext cx="128016" cy="128016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1143000" y="3977640"/>
            <a:ext cx="128016" cy="128016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1362456" y="3977640"/>
            <a:ext cx="128016" cy="128016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85800" y="4224528"/>
            <a:ext cx="7406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dirty="0">
                <a:solidFill>
                  <a:srgbClr val="2F7A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Subtitle or session name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4681728"/>
            <a:ext cx="7406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Presenter name, affiliation</a:t>
            </a:r>
            <a:endParaRPr lang="en-US" sz="13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Event, venue | Date</a:t>
            </a:r>
            <a:endParaRPr lang="en-US" sz="1300" dirty="0"/>
          </a:p>
        </p:txBody>
      </p:sp>
      <p:pic>
        <p:nvPicPr>
          <p:cNvPr id="10" name="Image 1" descr="sponso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172" y="5961888"/>
            <a:ext cx="10817352" cy="868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24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1488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D47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288036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Section title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374904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A9C6B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One line describing what this section covers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4663440"/>
            <a:ext cx="128016" cy="128016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05256" y="4663440"/>
            <a:ext cx="128016" cy="128016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124712" y="4663440"/>
            <a:ext cx="128016" cy="128016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344168" y="4663440"/>
            <a:ext cx="128016" cy="128016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9494215" y="61264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250" dirty="0">
                <a:solidFill>
                  <a:srgbClr val="6B8A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SAGWG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7043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71323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1033272" y="457200"/>
            <a:ext cx="889985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Agenda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685800" y="1572768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6AB19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371600" y="1554480"/>
            <a:ext cx="676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Background and mandate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371600" y="1847088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Where SAGWG came from and what it is for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6888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B8A8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2450592"/>
            <a:ext cx="676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Progress since the last workshop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743200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What has been delivered over the past year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364992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D47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3346704"/>
            <a:ext cx="676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Pillar updates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371600" y="3639312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Infrastructure, data, reference systems, spectrum, capacity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685800" y="4261104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6A7EC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4242816"/>
            <a:ext cx="676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African and international context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4535424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GGOS Africa, IAG, UN-GGCE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685800" y="5157216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6AB19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371600" y="5138928"/>
            <a:ext cx="676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371600" y="5431536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Priorities and decisions needed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7043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71323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1033272" y="457200"/>
            <a:ext cx="889985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Slide title in sentence case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685800" y="1600200"/>
            <a:ext cx="68580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First level point, kept to one line where possible</a:t>
            </a:r>
            <a:endParaRPr lang="en-US" sz="1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Second point with a little more detail if it is needed</a:t>
            </a:r>
            <a:endParaRPr lang="en-US" sz="1600" dirty="0"/>
          </a:p>
          <a:p>
            <a:pPr marL="685800" lvl="1" indent="-342900" algn="l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Sub-point sitting under the point above</a:t>
            </a:r>
            <a:endParaRPr lang="en-US" sz="1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Third point</a:t>
            </a:r>
            <a:endParaRPr lang="en-US" sz="1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Fourth point closing the argument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955280" y="1600200"/>
            <a:ext cx="3547872" cy="2651760"/>
          </a:xfrm>
          <a:prstGeom prst="roundRect">
            <a:avLst>
              <a:gd name="adj" fmla="val 3448"/>
            </a:avLst>
          </a:prstGeom>
          <a:solidFill>
            <a:srgbClr val="F2F8F5"/>
          </a:solidFill>
          <a:ln w="12700">
            <a:solidFill>
              <a:srgbClr val="F2F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229600" y="1874520"/>
            <a:ext cx="146304" cy="146304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449056" y="18013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2F7A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Key point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224028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Use this panel for a takeaway, a definition, or a short quote that supports the points on the left.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7043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713232"/>
            <a:ext cx="182880" cy="182880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1033272" y="457200"/>
            <a:ext cx="889985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Pillars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5800" y="1691640"/>
            <a:ext cx="2542032" cy="3017520"/>
          </a:xfrm>
          <a:prstGeom prst="roundRect">
            <a:avLst>
              <a:gd name="adj" fmla="val 3597"/>
            </a:avLst>
          </a:prstGeom>
          <a:solidFill>
            <a:srgbClr val="F2F8F5"/>
          </a:solidFill>
          <a:ln w="12700">
            <a:solidFill>
              <a:srgbClr val="E2EF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960120" y="2011680"/>
            <a:ext cx="603504" cy="60350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960120" y="201168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960120" y="2788920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Infrastructure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960120" y="3401568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Geodetic infrastructure and operations across the national network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447288" y="1691640"/>
            <a:ext cx="2542032" cy="3017520"/>
          </a:xfrm>
          <a:prstGeom prst="roundRect">
            <a:avLst>
              <a:gd name="adj" fmla="val 3597"/>
            </a:avLst>
          </a:prstGeom>
          <a:solidFill>
            <a:srgbClr val="F2F8F5"/>
          </a:solidFill>
          <a:ln w="12700">
            <a:solidFill>
              <a:srgbClr val="E2EF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721608" y="2011680"/>
            <a:ext cx="603504" cy="60350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3721608" y="201168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3721608" y="2788920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Data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3721608" y="3401568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Data management, open access and long-term archiving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208776" y="1691640"/>
            <a:ext cx="2542032" cy="3017520"/>
          </a:xfrm>
          <a:prstGeom prst="roundRect">
            <a:avLst>
              <a:gd name="adj" fmla="val 3597"/>
            </a:avLst>
          </a:prstGeom>
          <a:solidFill>
            <a:srgbClr val="F2F8F5"/>
          </a:solidFill>
          <a:ln w="12700">
            <a:solidFill>
              <a:srgbClr val="E2EF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6483096" y="2011680"/>
            <a:ext cx="603504" cy="60350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6483096" y="201168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6483096" y="2788920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Reference systems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6483096" y="3401568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National reference frame, alignment with ITRF and AFREF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8970264" y="1691640"/>
            <a:ext cx="2542032" cy="3017520"/>
          </a:xfrm>
          <a:prstGeom prst="roundRect">
            <a:avLst>
              <a:gd name="adj" fmla="val 3597"/>
            </a:avLst>
          </a:prstGeom>
          <a:solidFill>
            <a:srgbClr val="F2F8F5"/>
          </a:solidFill>
          <a:ln w="12700">
            <a:solidFill>
              <a:srgbClr val="E2EF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9244584" y="2011680"/>
            <a:ext cx="603504" cy="60350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9244584" y="201168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9244584" y="2788920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Capacity</a:t>
            </a:r>
            <a:endParaRPr lang="en-US" sz="1700" dirty="0"/>
          </a:p>
        </p:txBody>
      </p:sp>
      <p:sp>
        <p:nvSpPr>
          <p:cNvPr id="24" name="Text 21"/>
          <p:cNvSpPr txBox="1"/>
          <p:nvPr/>
        </p:nvSpPr>
        <p:spPr>
          <a:xfrm>
            <a:off x="9244584" y="3401568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Human capital development, training and advocacy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7043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713232"/>
            <a:ext cx="182880" cy="182880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1033272" y="457200"/>
            <a:ext cx="889985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Two-column comparison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5800" y="1719072"/>
            <a:ext cx="164592" cy="164592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996696" y="1627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Column heading one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996696" y="2176272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one for this column</a:t>
            </a:r>
            <a:endParaRPr lang="en-US" sz="1400" dirty="0"/>
          </a:p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two, with enough room for a second line of detail</a:t>
            </a:r>
            <a:endParaRPr lang="en-US" sz="1400" dirty="0"/>
          </a:p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three for this column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72200" y="1719072"/>
            <a:ext cx="164592" cy="164592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483096" y="1627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Column heading two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6483096" y="2176272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one for this column</a:t>
            </a:r>
            <a:endParaRPr lang="en-US" sz="1400" dirty="0"/>
          </a:p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two, with enough room for a second line of detail</a:t>
            </a:r>
            <a:endParaRPr lang="en-US" sz="1400" dirty="0"/>
          </a:p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three for this column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24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6858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Headline numbers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228600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800" b="1" dirty="0">
                <a:solidFill>
                  <a:srgbClr val="FFD47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00</a:t>
            </a:r>
            <a:endParaRPr lang="en-US" sz="58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340156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A9C6B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Short label for this figure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251960" y="228600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800" b="1" dirty="0">
                <a:solidFill>
                  <a:srgbClr val="6AB19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00</a:t>
            </a:r>
            <a:endParaRPr lang="en-US" sz="5800" dirty="0"/>
          </a:p>
        </p:txBody>
      </p:sp>
      <p:sp>
        <p:nvSpPr>
          <p:cNvPr id="6" name="Text 4"/>
          <p:cNvSpPr txBox="1"/>
          <p:nvPr/>
        </p:nvSpPr>
        <p:spPr>
          <a:xfrm>
            <a:off x="4251960" y="340156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A9C6B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Short label for this figure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818120" y="228600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800" b="1" dirty="0">
                <a:solidFill>
                  <a:srgbClr val="EB8A8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00</a:t>
            </a:r>
            <a:endParaRPr lang="en-US" sz="5800" dirty="0"/>
          </a:p>
        </p:txBody>
      </p:sp>
      <p:sp>
        <p:nvSpPr>
          <p:cNvPr id="8" name="Text 6"/>
          <p:cNvSpPr txBox="1"/>
          <p:nvPr/>
        </p:nvSpPr>
        <p:spPr>
          <a:xfrm>
            <a:off x="7818120" y="340156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A9C6B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Short label for this figure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619963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8A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 or note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7043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713232"/>
            <a:ext cx="182880" cy="182880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1033272" y="457200"/>
            <a:ext cx="889985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Chart</a:t>
            </a:r>
            <a:endParaRPr lang="en-US" sz="3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685800" y="1645920"/>
          <a:ext cx="713232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hape 2"/>
          <p:cNvSpPr/>
          <p:nvPr/>
        </p:nvSpPr>
        <p:spPr>
          <a:xfrm>
            <a:off x="8138160" y="1645920"/>
            <a:ext cx="3364992" cy="2286000"/>
          </a:xfrm>
          <a:prstGeom prst="roundRect">
            <a:avLst>
              <a:gd name="adj" fmla="val 4000"/>
            </a:avLst>
          </a:prstGeom>
          <a:solidFill>
            <a:srgbClr val="F2F8F5"/>
          </a:solidFill>
          <a:ln w="12700">
            <a:solidFill>
              <a:srgbClr val="F2F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3"/>
          <p:cNvSpPr/>
          <p:nvPr/>
        </p:nvSpPr>
        <p:spPr>
          <a:xfrm>
            <a:off x="8412480" y="1920240"/>
            <a:ext cx="146304" cy="146304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 txBox="1"/>
          <p:nvPr/>
        </p:nvSpPr>
        <p:spPr>
          <a:xfrm>
            <a:off x="8631936" y="184708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F7A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What this shows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8412480" y="228600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Replace the data in the chart and summarise the trend here in one or two sentences.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7043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713232"/>
            <a:ext cx="182880" cy="182880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1033272" y="457200"/>
            <a:ext cx="889985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Timeline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987552" y="3090672"/>
            <a:ext cx="9052560" cy="0"/>
          </a:xfrm>
          <a:prstGeom prst="line">
            <a:avLst/>
          </a:prstGeom>
          <a:noFill/>
          <a:ln w="25400">
            <a:solidFill>
              <a:srgbClr val="E4ED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987552" y="2788920"/>
            <a:ext cx="603504" cy="60350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987552" y="27889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2025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58952" y="36118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First national geodesy workshop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005072" y="2788920"/>
            <a:ext cx="603504" cy="60350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4005072" y="27889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2026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3776472" y="36118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SAGWG formally inaugurated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022592" y="2788920"/>
            <a:ext cx="603504" cy="60350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022592" y="27889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2027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6793992" y="36118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Implementation of the pillars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10040112" y="2788920"/>
            <a:ext cx="603504" cy="60350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10040112" y="27889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2028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9402775" y="36118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Review and next phase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7043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713232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1033272" y="457200"/>
            <a:ext cx="889985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Figure and commentary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5800" y="1645920"/>
            <a:ext cx="6309360" cy="3657600"/>
          </a:xfrm>
          <a:prstGeom prst="roundRect">
            <a:avLst>
              <a:gd name="adj" fmla="val 2500"/>
            </a:avLst>
          </a:prstGeom>
          <a:solidFill>
            <a:srgbClr val="F2F8F5"/>
          </a:solidFill>
          <a:ln w="12700">
            <a:solidFill>
              <a:srgbClr val="E2EF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1051560" y="324612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Place figure, map or photograph here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5376672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Figure 1. Caption and credit.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406640" y="1664208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What the figure shows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406640" y="2240280"/>
            <a:ext cx="41148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Explain what the audience should take from the figure</a:t>
            </a:r>
            <a:endParaRPr lang="en-US" sz="1400" dirty="0"/>
          </a:p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out the feature that matters most</a:t>
            </a:r>
            <a:endParaRPr lang="en-US" sz="1400" dirty="0"/>
          </a:p>
          <a:p>
            <a:pPr marL="342900" indent="-3429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State the implication for the work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1920240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60120" y="1920240"/>
            <a:ext cx="182880" cy="182880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234440" y="1920240"/>
            <a:ext cx="182880" cy="182880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85800" y="2377440"/>
            <a:ext cx="8778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 single sentence that you want the room to remember, set large enough to carry the slide on its own.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45720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F7A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Attribution, role, organisation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178308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Thank you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685800" y="2743200"/>
            <a:ext cx="128016" cy="128016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05256" y="2743200"/>
            <a:ext cx="128016" cy="128016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24712" y="2743200"/>
            <a:ext cx="128016" cy="128016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44168" y="2743200"/>
            <a:ext cx="128016" cy="128016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85800" y="3127248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Name Surname</a:t>
            </a:r>
            <a:endParaRPr lang="en-US" sz="14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400" dirty="0" err="1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email@address.gov.za</a:t>
            </a:r>
            <a:endParaRPr lang="en-US" sz="1400" dirty="0"/>
          </a:p>
        </p:txBody>
      </p:sp>
      <p:pic>
        <p:nvPicPr>
          <p:cNvPr id="8" name="Image 0" descr="spons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08" y="5349240"/>
            <a:ext cx="10241280" cy="82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Microsoft Macintosh PowerPoint</Application>
  <PresentationFormat>Widescreen</PresentationFormat>
  <Paragraphs>116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SAGWG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SAGWG presentation template</dc:title>
  <dc:subject>PptxGenJS Presentation</dc:subject>
  <dc:creator>South African Geodesy Working Group</dc:creator>
  <cp:lastModifiedBy>Aletha De Witt</cp:lastModifiedBy>
  <cp:revision>2</cp:revision>
  <dcterms:created xsi:type="dcterms:W3CDTF">2026-09-26T08:53:32Z</dcterms:created>
  <dcterms:modified xsi:type="dcterms:W3CDTF">2026-09-26T08:55:15Z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9d8e89e-67d8-46d3-84c2-474abeeb10f7_Enabled">
    <vt:lpwstr>true</vt:lpwstr>
  </property>
  <property fmtid="{D5CDD505-2E9C-101B-9397-08002B2CF9AE}" pid="3" name="MSIP_Label_49d8e89e-67d8-46d3-84c2-474abeeb10f7_SetDate">
    <vt:lpwstr>2026-09-26T08:55:15Z</vt:lpwstr>
  </property>
  <property fmtid="{D5CDD505-2E9C-101B-9397-08002B2CF9AE}" pid="4" name="MSIP_Label_49d8e89e-67d8-46d3-84c2-474abeeb10f7_Method">
    <vt:lpwstr>Standard</vt:lpwstr>
  </property>
  <property fmtid="{D5CDD505-2E9C-101B-9397-08002B2CF9AE}" pid="5" name="MSIP_Label_49d8e89e-67d8-46d3-84c2-474abeeb10f7_Name">
    <vt:lpwstr>General</vt:lpwstr>
  </property>
  <property fmtid="{D5CDD505-2E9C-101B-9397-08002B2CF9AE}" pid="6" name="MSIP_Label_49d8e89e-67d8-46d3-84c2-474abeeb10f7_SiteId">
    <vt:lpwstr>6f46cdad-a6d7-4160-b615-095ac51998d2</vt:lpwstr>
  </property>
  <property fmtid="{D5CDD505-2E9C-101B-9397-08002B2CF9AE}" pid="7" name="MSIP_Label_49d8e89e-67d8-46d3-84c2-474abeeb10f7_ActionId">
    <vt:lpwstr>a58a93e5-75b2-4a5e-b43d-b98ec252fcf2</vt:lpwstr>
  </property>
  <property fmtid="{D5CDD505-2E9C-101B-9397-08002B2CF9AE}" pid="8" name="MSIP_Label_49d8e89e-67d8-46d3-84c2-474abeeb10f7_ContentBits">
    <vt:lpwstr>0</vt:lpwstr>
  </property>
  <property fmtid="{D5CDD505-2E9C-101B-9397-08002B2CF9AE}" pid="9" name="MSIP_Label_49d8e89e-67d8-46d3-84c2-474abeeb10f7_Tag">
    <vt:lpwstr>50, 3, 0, 1</vt:lpwstr>
  </property>
</Properties>
</file>